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006666"/>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2" d="100"/>
          <a:sy n="82" d="100"/>
        </p:scale>
        <p:origin x="0"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71DC5-ADDB-4F63-B2DD-AF9833CBD8B2}" type="datetimeFigureOut">
              <a:rPr lang="en-US" smtClean="0"/>
              <a:t>6/19/2024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62458-200C-45BE-AD45-8C43633A6C0A}" type="slidenum">
              <a:rPr lang="en-US" smtClean="0"/>
              <a:t>‹#›</a:t>
            </a:fld>
            <a:endParaRPr lang="en-US"/>
          </a:p>
        </p:txBody>
      </p:sp>
    </p:spTree>
    <p:extLst>
      <p:ext uri="{BB962C8B-B14F-4D97-AF65-F5344CB8AC3E}">
        <p14:creationId xmlns:p14="http://schemas.microsoft.com/office/powerpoint/2010/main" val="322753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62458-200C-45BE-AD45-8C43633A6C0A}" type="slidenum">
              <a:rPr lang="en-US" smtClean="0"/>
              <a:t>8</a:t>
            </a:fld>
            <a:endParaRPr lang="en-US"/>
          </a:p>
        </p:txBody>
      </p:sp>
    </p:spTree>
    <p:extLst>
      <p:ext uri="{BB962C8B-B14F-4D97-AF65-F5344CB8AC3E}">
        <p14:creationId xmlns:p14="http://schemas.microsoft.com/office/powerpoint/2010/main" val="291495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62458-200C-45BE-AD45-8C43633A6C0A}" type="slidenum">
              <a:rPr lang="en-US" smtClean="0"/>
              <a:t>11</a:t>
            </a:fld>
            <a:endParaRPr lang="en-US"/>
          </a:p>
        </p:txBody>
      </p:sp>
    </p:spTree>
    <p:extLst>
      <p:ext uri="{BB962C8B-B14F-4D97-AF65-F5344CB8AC3E}">
        <p14:creationId xmlns:p14="http://schemas.microsoft.com/office/powerpoint/2010/main" val="3798314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62458-200C-45BE-AD45-8C43633A6C0A}" type="slidenum">
              <a:rPr lang="en-US" smtClean="0"/>
              <a:t>12</a:t>
            </a:fld>
            <a:endParaRPr lang="en-US"/>
          </a:p>
        </p:txBody>
      </p:sp>
    </p:spTree>
    <p:extLst>
      <p:ext uri="{BB962C8B-B14F-4D97-AF65-F5344CB8AC3E}">
        <p14:creationId xmlns:p14="http://schemas.microsoft.com/office/powerpoint/2010/main" val="4205550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62458-200C-45BE-AD45-8C43633A6C0A}" type="slidenum">
              <a:rPr lang="en-US" smtClean="0"/>
              <a:t>18</a:t>
            </a:fld>
            <a:endParaRPr lang="en-US"/>
          </a:p>
        </p:txBody>
      </p:sp>
    </p:spTree>
    <p:extLst>
      <p:ext uri="{BB962C8B-B14F-4D97-AF65-F5344CB8AC3E}">
        <p14:creationId xmlns:p14="http://schemas.microsoft.com/office/powerpoint/2010/main" val="1569388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407635498"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77050"/>
          </a:xfrm>
          <a:prstGeom prst="rect">
            <a:avLst/>
          </a:prstGeom>
        </p:spPr>
      </p:pic>
      <p:sp>
        <p:nvSpPr>
          <p:cNvPr id="3" name="Rectangle 2">
            <a:extLst>
              <a:ext uri="{FF2B5EF4-FFF2-40B4-BE49-F238E27FC236}">
                <a16:creationId xmlns:a16="http://schemas.microsoft.com/office/drawing/2014/main" id="{A3779BCA-25D6-DF50-AC03-97AADB95E757}"/>
              </a:ext>
            </a:extLst>
          </p:cNvPr>
          <p:cNvSpPr/>
          <p:nvPr/>
        </p:nvSpPr>
        <p:spPr>
          <a:xfrm>
            <a:off x="2035724" y="908720"/>
            <a:ext cx="5072552" cy="10801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tx1"/>
                </a:solidFill>
              </a:rPr>
              <a:t>淡水鲨鱼的生产技术</a:t>
            </a:r>
            <a:endParaRPr lang="en-US" sz="3600"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06E8888F-9B15-C421-FD83-059FEAE4ED87}"/>
              </a:ext>
            </a:extLst>
          </p:cNvPr>
          <p:cNvSpPr/>
          <p:nvPr/>
        </p:nvSpPr>
        <p:spPr>
          <a:xfrm>
            <a:off x="1043608" y="321246"/>
            <a:ext cx="7128792" cy="2819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3333CC"/>
                </a:solidFill>
                <a:latin typeface="宋体" panose="02010600030101010101" pitchFamily="2" charset="-122"/>
                <a:ea typeface="宋体" panose="02010600030101010101" pitchFamily="2" charset="-122"/>
              </a:rPr>
              <a:t>3.</a:t>
            </a:r>
            <a:r>
              <a:rPr lang="zh-CN" altLang="en-US" sz="2400" b="1" dirty="0">
                <a:solidFill>
                  <a:srgbClr val="3333CC"/>
                </a:solidFill>
                <a:latin typeface="宋体" panose="02010600030101010101" pitchFamily="2" charset="-122"/>
                <a:ea typeface="宋体" panose="02010600030101010101" pitchFamily="2" charset="-122"/>
              </a:rPr>
              <a:t>人工孵化</a:t>
            </a:r>
            <a:endParaRPr lang="en-US" altLang="zh-CN" sz="2400" b="1" dirty="0">
              <a:solidFill>
                <a:srgbClr val="3333CC"/>
              </a:solidFill>
              <a:latin typeface="宋体" panose="02010600030101010101" pitchFamily="2" charset="-122"/>
              <a:ea typeface="宋体" panose="02010600030101010101" pitchFamily="2" charset="-122"/>
            </a:endParaRPr>
          </a:p>
          <a:p>
            <a:r>
              <a:rPr lang="en-US" sz="2400" b="1" dirty="0">
                <a:solidFill>
                  <a:srgbClr val="3333CC"/>
                </a:solidFill>
                <a:latin typeface="宋体" panose="02010600030101010101" pitchFamily="2" charset="-122"/>
                <a:ea typeface="宋体" panose="02010600030101010101" pitchFamily="2" charset="-122"/>
              </a:rPr>
              <a:t>3.1 </a:t>
            </a:r>
            <a:r>
              <a:rPr lang="zh-CN" altLang="en-US" sz="2400" b="1" dirty="0">
                <a:solidFill>
                  <a:srgbClr val="3333CC"/>
                </a:solidFill>
                <a:latin typeface="宋体" panose="02010600030101010101" pitchFamily="2" charset="-122"/>
                <a:ea typeface="宋体" panose="02010600030101010101" pitchFamily="2" charset="-122"/>
              </a:rPr>
              <a:t>种鱼的选择</a:t>
            </a:r>
            <a:endParaRPr lang="en-US" altLang="zh-CN" sz="2400" b="1" dirty="0">
              <a:solidFill>
                <a:srgbClr val="3333CC"/>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使用网格细小的拖鱼网（</a:t>
            </a:r>
            <a:r>
              <a:rPr lang="en-US" altLang="zh-CN" sz="2000" dirty="0">
                <a:solidFill>
                  <a:schemeClr val="tx1"/>
                </a:solidFill>
                <a:latin typeface="宋体" panose="02010600030101010101" pitchFamily="2" charset="-122"/>
                <a:ea typeface="宋体" panose="02010600030101010101" pitchFamily="2" charset="-122"/>
              </a:rPr>
              <a:t>8</a:t>
            </a:r>
            <a:r>
              <a:rPr lang="zh-CN" altLang="en-US" sz="2000" dirty="0">
                <a:solidFill>
                  <a:schemeClr val="tx1"/>
                </a:solidFill>
                <a:latin typeface="宋体" panose="02010600030101010101" pitchFamily="2" charset="-122"/>
                <a:ea typeface="宋体" panose="02010600030101010101" pitchFamily="2" charset="-122"/>
              </a:rPr>
              <a:t>毫米大小的网格）来筛选种鱼，以防止鱼体受伤。对于种鱼来说，它们的腹部大而柔软，并由白色未成熟的卵，可以插入试管（图 </a:t>
            </a:r>
            <a:r>
              <a:rPr lang="en-US" altLang="zh-CN" sz="2000" dirty="0">
                <a:solidFill>
                  <a:schemeClr val="tx1"/>
                </a:solidFill>
                <a:latin typeface="宋体" panose="02010600030101010101" pitchFamily="2" charset="-122"/>
                <a:ea typeface="宋体" panose="02010600030101010101" pitchFamily="2" charset="-122"/>
              </a:rPr>
              <a:t>3</a:t>
            </a:r>
            <a:r>
              <a:rPr lang="zh-CN" altLang="en-US" sz="2000" dirty="0">
                <a:solidFill>
                  <a:schemeClr val="tx1"/>
                </a:solidFill>
                <a:latin typeface="宋体" panose="02010600030101010101" pitchFamily="2" charset="-122"/>
                <a:ea typeface="宋体" panose="02010600030101010101" pitchFamily="2" charset="-122"/>
              </a:rPr>
              <a:t>）并吸出鱼卵到培养皿中（</a:t>
            </a:r>
            <a:r>
              <a:rPr lang="en-US" altLang="zh-CN" sz="2000" dirty="0">
                <a:solidFill>
                  <a:schemeClr val="tx1"/>
                </a:solidFill>
                <a:latin typeface="宋体" panose="02010600030101010101" pitchFamily="2" charset="-122"/>
                <a:ea typeface="宋体" panose="02010600030101010101" pitchFamily="2" charset="-122"/>
              </a:rPr>
              <a:t>Petri dish)</a:t>
            </a:r>
            <a:r>
              <a:rPr lang="zh-CN" altLang="en-US" sz="2000" dirty="0">
                <a:solidFill>
                  <a:schemeClr val="tx1"/>
                </a:solidFill>
                <a:latin typeface="宋体" panose="02010600030101010101" pitchFamily="2" charset="-122"/>
                <a:ea typeface="宋体" panose="02010600030101010101" pitchFamily="2" charset="-122"/>
              </a:rPr>
              <a:t>（图 </a:t>
            </a:r>
            <a:r>
              <a:rPr lang="en-US" altLang="zh-CN" sz="2000" dirty="0">
                <a:solidFill>
                  <a:schemeClr val="tx1"/>
                </a:solidFill>
                <a:latin typeface="宋体" panose="02010600030101010101" pitchFamily="2" charset="-122"/>
                <a:ea typeface="宋体" panose="02010600030101010101" pitchFamily="2" charset="-122"/>
              </a:rPr>
              <a:t>4</a:t>
            </a:r>
            <a:r>
              <a:rPr lang="zh-CN" altLang="en-US" sz="2000" dirty="0">
                <a:solidFill>
                  <a:schemeClr val="tx1"/>
                </a:solidFill>
                <a:latin typeface="宋体" panose="02010600030101010101" pitchFamily="2" charset="-122"/>
                <a:ea typeface="宋体" panose="02010600030101010101" pitchFamily="2" charset="-122"/>
              </a:rPr>
              <a:t>）。如果我们用肉眼查看，卵的大小一致，直径在</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毫米左右，我们就可以选择种鱼，准备注射激素进行孵化。</a:t>
            </a:r>
            <a:endParaRPr lang="en-US" sz="2000"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82EC4F15-964A-4750-71E9-9D2F31BC88FF}"/>
              </a:ext>
            </a:extLst>
          </p:cNvPr>
          <p:cNvSpPr/>
          <p:nvPr/>
        </p:nvSpPr>
        <p:spPr>
          <a:xfrm>
            <a:off x="1281856" y="4932251"/>
            <a:ext cx="6840760" cy="1521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dirty="0">
                <a:solidFill>
                  <a:schemeClr val="tx1"/>
                </a:solidFill>
                <a:latin typeface="宋体" panose="02010600030101010101" pitchFamily="2" charset="-122"/>
                <a:ea typeface="宋体" panose="02010600030101010101" pitchFamily="2" charset="-122"/>
              </a:rPr>
              <a:t>    另外，对于雄的种鱼，当我们轻轻触摸它的生殖器时，我们会看到有精子。</a:t>
            </a:r>
            <a:endParaRPr lang="en-US" altLang="zh-CN" dirty="0">
              <a:solidFill>
                <a:schemeClr val="tx1"/>
              </a:solidFill>
              <a:latin typeface="宋体" panose="02010600030101010101" pitchFamily="2" charset="-122"/>
              <a:ea typeface="宋体" panose="02010600030101010101" pitchFamily="2" charset="-122"/>
            </a:endParaRPr>
          </a:p>
          <a:p>
            <a:r>
              <a:rPr lang="en-US" altLang="zh-CN"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可以选用雌鱼</a:t>
            </a:r>
            <a:r>
              <a:rPr lang="en-US" altLang="zh-CN" dirty="0">
                <a:solidFill>
                  <a:schemeClr val="tx1"/>
                </a:solidFill>
                <a:latin typeface="宋体" panose="02010600030101010101" pitchFamily="2" charset="-122"/>
                <a:ea typeface="宋体" panose="02010600030101010101" pitchFamily="2" charset="-122"/>
              </a:rPr>
              <a:t>1</a:t>
            </a:r>
            <a:r>
              <a:rPr lang="zh-CN" altLang="en-US" dirty="0">
                <a:solidFill>
                  <a:schemeClr val="tx1"/>
                </a:solidFill>
                <a:latin typeface="宋体" panose="02010600030101010101" pitchFamily="2" charset="-122"/>
                <a:ea typeface="宋体" panose="02010600030101010101" pitchFamily="2" charset="-122"/>
              </a:rPr>
              <a:t>条、雄鱼</a:t>
            </a:r>
            <a:r>
              <a:rPr lang="en-US" altLang="zh-CN" dirty="0">
                <a:solidFill>
                  <a:schemeClr val="tx1"/>
                </a:solidFill>
                <a:latin typeface="宋体" panose="02010600030101010101" pitchFamily="2" charset="-122"/>
                <a:ea typeface="宋体" panose="02010600030101010101" pitchFamily="2" charset="-122"/>
              </a:rPr>
              <a:t>2</a:t>
            </a:r>
            <a:r>
              <a:rPr lang="zh-CN" altLang="en-US" dirty="0">
                <a:solidFill>
                  <a:schemeClr val="tx1"/>
                </a:solidFill>
                <a:latin typeface="宋体" panose="02010600030101010101" pitchFamily="2" charset="-122"/>
                <a:ea typeface="宋体" panose="02010600030101010101" pitchFamily="2" charset="-122"/>
              </a:rPr>
              <a:t>条进行人工孵化。使用提鱼工具（</a:t>
            </a:r>
            <a:r>
              <a:rPr lang="en-US" altLang="zh-CN" dirty="0">
                <a:solidFill>
                  <a:schemeClr val="tx1"/>
                </a:solidFill>
                <a:latin typeface="宋体" panose="02010600030101010101" pitchFamily="2" charset="-122"/>
                <a:ea typeface="宋体" panose="02010600030101010101" pitchFamily="2" charset="-122"/>
              </a:rPr>
              <a:t>Holding Bag</a:t>
            </a:r>
            <a:r>
              <a:rPr lang="zh-CN" altLang="en-US" dirty="0">
                <a:solidFill>
                  <a:schemeClr val="tx1"/>
                </a:solidFill>
                <a:latin typeface="宋体" panose="02010600030101010101" pitchFamily="2" charset="-122"/>
                <a:ea typeface="宋体" panose="02010600030101010101" pitchFamily="2" charset="-122"/>
              </a:rPr>
              <a:t>） （图 </a:t>
            </a:r>
            <a:r>
              <a:rPr lang="en-US" altLang="zh-CN" dirty="0">
                <a:solidFill>
                  <a:schemeClr val="tx1"/>
                </a:solidFill>
                <a:latin typeface="宋体" panose="02010600030101010101" pitchFamily="2" charset="-122"/>
                <a:ea typeface="宋体" panose="02010600030101010101" pitchFamily="2" charset="-122"/>
              </a:rPr>
              <a:t>5</a:t>
            </a:r>
            <a:r>
              <a:rPr lang="zh-CN" altLang="en-US" dirty="0">
                <a:solidFill>
                  <a:schemeClr val="tx1"/>
                </a:solidFill>
                <a:latin typeface="宋体" panose="02010600030101010101" pitchFamily="2" charset="-122"/>
                <a:ea typeface="宋体" panose="02010600030101010101" pitchFamily="2" charset="-122"/>
              </a:rPr>
              <a:t>）将选定的鱼发送至孵化池系统。</a:t>
            </a:r>
            <a:endParaRPr lang="en-US" dirty="0">
              <a:solidFill>
                <a:schemeClr val="tx1"/>
              </a:solidFill>
              <a:latin typeface="宋体" panose="02010600030101010101" pitchFamily="2" charset="-122"/>
              <a:ea typeface="宋体" panose="02010600030101010101" pitchFamily="2" charset="-122"/>
            </a:endParaRPr>
          </a:p>
        </p:txBody>
      </p:sp>
      <p:sp>
        <p:nvSpPr>
          <p:cNvPr id="5" name="Rectangle 4">
            <a:extLst>
              <a:ext uri="{FF2B5EF4-FFF2-40B4-BE49-F238E27FC236}">
                <a16:creationId xmlns:a16="http://schemas.microsoft.com/office/drawing/2014/main" id="{7BBA5525-0B8B-D30E-C1BA-B0D16B9930CC}"/>
              </a:ext>
            </a:extLst>
          </p:cNvPr>
          <p:cNvSpPr/>
          <p:nvPr/>
        </p:nvSpPr>
        <p:spPr>
          <a:xfrm>
            <a:off x="2429762" y="4482269"/>
            <a:ext cx="2012004" cy="4499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mn-ea"/>
              </a:rPr>
              <a:t>图</a:t>
            </a:r>
            <a:r>
              <a:rPr lang="en-US" altLang="zh-CN" dirty="0">
                <a:solidFill>
                  <a:schemeClr val="tx1"/>
                </a:solidFill>
                <a:latin typeface="+mn-ea"/>
              </a:rPr>
              <a:t>3</a:t>
            </a:r>
            <a:r>
              <a:rPr lang="zh-CN" altLang="en-US" dirty="0">
                <a:solidFill>
                  <a:schemeClr val="tx1"/>
                </a:solidFill>
                <a:latin typeface="+mn-ea"/>
              </a:rPr>
              <a:t>：检查鱼卵</a:t>
            </a:r>
            <a:endParaRPr lang="en-US" dirty="0">
              <a:solidFill>
                <a:schemeClr val="tx1"/>
              </a:solidFill>
              <a:latin typeface="+mn-ea"/>
            </a:endParaRPr>
          </a:p>
        </p:txBody>
      </p:sp>
      <p:sp>
        <p:nvSpPr>
          <p:cNvPr id="6" name="Rectangle 5">
            <a:extLst>
              <a:ext uri="{FF2B5EF4-FFF2-40B4-BE49-F238E27FC236}">
                <a16:creationId xmlns:a16="http://schemas.microsoft.com/office/drawing/2014/main" id="{59C1CB2C-416A-6E25-64C7-ED60CD3BED5E}"/>
              </a:ext>
            </a:extLst>
          </p:cNvPr>
          <p:cNvSpPr/>
          <p:nvPr/>
        </p:nvSpPr>
        <p:spPr>
          <a:xfrm>
            <a:off x="4416598" y="4482269"/>
            <a:ext cx="2650182" cy="4499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dirty="0">
                <a:solidFill>
                  <a:schemeClr val="tx1"/>
                </a:solidFill>
                <a:latin typeface="宋体" panose="02010600030101010101" pitchFamily="2" charset="-122"/>
                <a:ea typeface="宋体" panose="02010600030101010101" pitchFamily="2" charset="-122"/>
              </a:rPr>
              <a:t>图</a:t>
            </a:r>
            <a:r>
              <a:rPr lang="en-US" altLang="zh-CN" dirty="0">
                <a:solidFill>
                  <a:schemeClr val="tx1"/>
                </a:solidFill>
                <a:latin typeface="宋体" panose="02010600030101010101" pitchFamily="2" charset="-122"/>
                <a:ea typeface="宋体" panose="02010600030101010101" pitchFamily="2" charset="-122"/>
              </a:rPr>
              <a:t>4</a:t>
            </a:r>
            <a:r>
              <a:rPr lang="zh-CN" altLang="en-US" dirty="0">
                <a:solidFill>
                  <a:schemeClr val="tx1"/>
                </a:solidFill>
                <a:latin typeface="宋体" panose="02010600030101010101" pitchFamily="2" charset="-122"/>
                <a:ea typeface="宋体" panose="02010600030101010101" pitchFamily="2" charset="-122"/>
              </a:rPr>
              <a:t>：在培养皿检查鱼卵</a:t>
            </a:r>
            <a:endParaRPr lang="en-US" dirty="0">
              <a:solidFill>
                <a:schemeClr val="tx1"/>
              </a:solidFill>
              <a:latin typeface="宋体" panose="02010600030101010101" pitchFamily="2" charset="-122"/>
              <a:ea typeface="宋体" panose="02010600030101010101" pitchFamily="2" charset="-122"/>
            </a:endParaRPr>
          </a:p>
        </p:txBody>
      </p:sp>
      <p:sp>
        <p:nvSpPr>
          <p:cNvPr id="8" name="Rectangle 7">
            <a:extLst>
              <a:ext uri="{FF2B5EF4-FFF2-40B4-BE49-F238E27FC236}">
                <a16:creationId xmlns:a16="http://schemas.microsoft.com/office/drawing/2014/main" id="{D010BC31-3675-DEE8-B63A-B2BF0A320A62}"/>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3"/>
          <a:stretch>
            <a:fillRect/>
          </a:stretch>
        </p:blipFill>
        <p:spPr>
          <a:xfrm>
            <a:off x="2035724" y="0"/>
            <a:ext cx="5072552" cy="6820142"/>
          </a:xfrm>
          <a:prstGeom prst="rect">
            <a:avLst/>
          </a:prstGeom>
        </p:spPr>
      </p:pic>
      <p:sp>
        <p:nvSpPr>
          <p:cNvPr id="3" name="Rectangle 2">
            <a:extLst>
              <a:ext uri="{FF2B5EF4-FFF2-40B4-BE49-F238E27FC236}">
                <a16:creationId xmlns:a16="http://schemas.microsoft.com/office/drawing/2014/main" id="{111E8D17-0D04-AA8C-F57F-BB524746D254}"/>
              </a:ext>
            </a:extLst>
          </p:cNvPr>
          <p:cNvSpPr/>
          <p:nvPr/>
        </p:nvSpPr>
        <p:spPr>
          <a:xfrm>
            <a:off x="1835696" y="2636912"/>
            <a:ext cx="5760640" cy="3960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3333CC"/>
                </a:solidFill>
                <a:latin typeface="宋体" panose="02010600030101010101" pitchFamily="2" charset="-122"/>
                <a:ea typeface="宋体" panose="02010600030101010101" pitchFamily="2" charset="-122"/>
              </a:rPr>
              <a:t>3.2 </a:t>
            </a:r>
            <a:r>
              <a:rPr lang="zh-CN" altLang="en-US" sz="2400" b="1" dirty="0">
                <a:solidFill>
                  <a:srgbClr val="3333CC"/>
                </a:solidFill>
                <a:latin typeface="宋体" panose="02010600030101010101" pitchFamily="2" charset="-122"/>
                <a:ea typeface="宋体" panose="02010600030101010101" pitchFamily="2" charset="-122"/>
              </a:rPr>
              <a:t>激素注射</a:t>
            </a:r>
            <a:endParaRPr lang="en-US" altLang="zh-CN" sz="2400" b="1" dirty="0">
              <a:solidFill>
                <a:srgbClr val="3333CC"/>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已选定的雌性和雄性种鱼，被分别存放在预先准备好的</a:t>
            </a:r>
            <a:r>
              <a:rPr lang="en-US" altLang="zh-CN" sz="2000" dirty="0">
                <a:solidFill>
                  <a:schemeClr val="tx1"/>
                </a:solidFill>
                <a:latin typeface="宋体" panose="02010600030101010101" pitchFamily="2" charset="-122"/>
                <a:ea typeface="宋体" panose="02010600030101010101" pitchFamily="2" charset="-122"/>
              </a:rPr>
              <a:t>(1.5 m x 1.0 m)Hapa</a:t>
            </a:r>
            <a:r>
              <a:rPr lang="zh-CN" altLang="en-US" sz="2000" dirty="0">
                <a:solidFill>
                  <a:schemeClr val="tx1"/>
                </a:solidFill>
                <a:latin typeface="宋体" panose="02010600030101010101" pitchFamily="2" charset="-122"/>
                <a:ea typeface="宋体" panose="02010600030101010101" pitchFamily="2" charset="-122"/>
              </a:rPr>
              <a:t>网的鱼池中，并不断使用水</a:t>
            </a:r>
            <a:r>
              <a:rPr lang="zh-CN" altLang="en-US" sz="2000" b="0" i="0" dirty="0">
                <a:solidFill>
                  <a:srgbClr val="333333"/>
                </a:solidFill>
                <a:effectLst/>
                <a:highlight>
                  <a:srgbClr val="FFFFFF"/>
                </a:highlight>
                <a:latin typeface="Arial" panose="020B0604020202020204" pitchFamily="34" charset="0"/>
              </a:rPr>
              <a:t>泵</a:t>
            </a:r>
            <a:r>
              <a:rPr lang="zh-CN" altLang="en-US" sz="2000" dirty="0">
                <a:solidFill>
                  <a:schemeClr val="tx1"/>
                </a:solidFill>
                <a:latin typeface="宋体" panose="02010600030101010101" pitchFamily="2" charset="-122"/>
                <a:ea typeface="宋体" panose="02010600030101010101" pitchFamily="2" charset="-122"/>
              </a:rPr>
              <a:t>（图 </a:t>
            </a:r>
            <a:r>
              <a:rPr lang="en-US" altLang="zh-CN" sz="2000" dirty="0">
                <a:solidFill>
                  <a:schemeClr val="tx1"/>
                </a:solidFill>
                <a:latin typeface="宋体" panose="02010600030101010101" pitchFamily="2" charset="-122"/>
                <a:ea typeface="宋体" panose="02010600030101010101" pitchFamily="2" charset="-122"/>
              </a:rPr>
              <a:t>6</a:t>
            </a:r>
            <a:r>
              <a:rPr lang="zh-CN" altLang="en-US" sz="2000" dirty="0">
                <a:solidFill>
                  <a:schemeClr val="tx1"/>
                </a:solidFill>
                <a:latin typeface="宋体" panose="02010600030101010101" pitchFamily="2" charset="-122"/>
                <a:ea typeface="宋体" panose="02010600030101010101" pitchFamily="2" charset="-122"/>
              </a:rPr>
              <a:t>）。</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用于繁殖淡水鲨鱼（</a:t>
            </a:r>
            <a:r>
              <a:rPr lang="en-US" altLang="zh-CN" sz="2000" dirty="0" err="1">
                <a:solidFill>
                  <a:schemeClr val="tx1"/>
                </a:solidFill>
                <a:latin typeface="宋体" panose="02010600030101010101" pitchFamily="2" charset="-122"/>
                <a:ea typeface="宋体" panose="02010600030101010101" pitchFamily="2" charset="-122"/>
              </a:rPr>
              <a:t>P.hypopthalmus</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的最常见激素类型包括三种：</a:t>
            </a:r>
            <a:r>
              <a:rPr lang="en-US" altLang="zh-CN" sz="2000" dirty="0">
                <a:solidFill>
                  <a:schemeClr val="tx1"/>
                </a:solidFill>
                <a:latin typeface="宋体" panose="02010600030101010101" pitchFamily="2" charset="-122"/>
                <a:ea typeface="宋体" panose="02010600030101010101" pitchFamily="2" charset="-122"/>
              </a:rPr>
              <a:t>HCG</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err="1">
                <a:solidFill>
                  <a:schemeClr val="tx1"/>
                </a:solidFill>
                <a:latin typeface="宋体" panose="02010600030101010101" pitchFamily="2" charset="-122"/>
                <a:ea typeface="宋体" panose="02010600030101010101" pitchFamily="2" charset="-122"/>
              </a:rPr>
              <a:t>Suprefact</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和 </a:t>
            </a:r>
            <a:r>
              <a:rPr lang="en-US" altLang="zh-CN" sz="2000" dirty="0" err="1">
                <a:solidFill>
                  <a:schemeClr val="tx1"/>
                </a:solidFill>
                <a:latin typeface="宋体" panose="02010600030101010101" pitchFamily="2" charset="-122"/>
                <a:ea typeface="宋体" panose="02010600030101010101" pitchFamily="2" charset="-122"/>
              </a:rPr>
              <a:t>Ovaprim</a:t>
            </a:r>
            <a:r>
              <a:rPr lang="zh-CN" altLang="en-US" sz="2000" dirty="0">
                <a:solidFill>
                  <a:schemeClr val="tx1"/>
                </a:solidFill>
                <a:latin typeface="宋体" panose="02010600030101010101" pitchFamily="2" charset="-122"/>
                <a:ea typeface="宋体" panose="02010600030101010101" pitchFamily="2" charset="-122"/>
              </a:rPr>
              <a:t>。在本技术文件中，我们将仅提及一种激素 </a:t>
            </a:r>
            <a:r>
              <a:rPr lang="en-US" altLang="zh-CN" sz="2000" dirty="0">
                <a:solidFill>
                  <a:schemeClr val="tx1"/>
                </a:solidFill>
                <a:latin typeface="宋体" panose="02010600030101010101" pitchFamily="2" charset="-122"/>
                <a:ea typeface="宋体" panose="02010600030101010101" pitchFamily="2" charset="-122"/>
              </a:rPr>
              <a:t>HCG</a:t>
            </a:r>
            <a:r>
              <a:rPr lang="zh-CN" altLang="en-US" sz="2000" dirty="0">
                <a:solidFill>
                  <a:schemeClr val="tx1"/>
                </a:solidFill>
                <a:latin typeface="宋体" panose="02010600030101010101" pitchFamily="2" charset="-122"/>
                <a:ea typeface="宋体" panose="02010600030101010101" pitchFamily="2" charset="-122"/>
              </a:rPr>
              <a:t>，以解释如何使用它及其在孵化淡水鲨鱼的有效性。</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我们使用符合商业的激素（</a:t>
            </a:r>
            <a:r>
              <a:rPr lang="en-US" altLang="zh-CN" sz="2000" dirty="0">
                <a:solidFill>
                  <a:schemeClr val="tx1"/>
                </a:solidFill>
                <a:latin typeface="宋体" panose="02010600030101010101" pitchFamily="2" charset="-122"/>
                <a:ea typeface="宋体" panose="02010600030101010101" pitchFamily="2" charset="-122"/>
              </a:rPr>
              <a:t>HCG</a:t>
            </a:r>
            <a:r>
              <a:rPr lang="zh-CN" altLang="en-US" sz="2000" dirty="0">
                <a:solidFill>
                  <a:schemeClr val="tx1"/>
                </a:solidFill>
                <a:latin typeface="宋体" panose="02010600030101010101" pitchFamily="2" charset="-122"/>
                <a:ea typeface="宋体" panose="02010600030101010101" pitchFamily="2" charset="-122"/>
              </a:rPr>
              <a:t>）来孵化鱼类（这种激素是中国制造的）（图</a:t>
            </a:r>
            <a:r>
              <a:rPr lang="en-US" altLang="zh-CN" sz="2000" dirty="0">
                <a:solidFill>
                  <a:schemeClr val="tx1"/>
                </a:solidFill>
                <a:latin typeface="宋体" panose="02010600030101010101" pitchFamily="2" charset="-122"/>
                <a:ea typeface="宋体" panose="02010600030101010101" pitchFamily="2" charset="-122"/>
              </a:rPr>
              <a:t>7</a:t>
            </a:r>
            <a:r>
              <a:rPr lang="zh-CN" altLang="en-US" sz="2000" dirty="0">
                <a:solidFill>
                  <a:schemeClr val="tx1"/>
                </a:solidFill>
                <a:latin typeface="宋体" panose="02010600030101010101" pitchFamily="2" charset="-122"/>
                <a:ea typeface="宋体" panose="02010600030101010101" pitchFamily="2" charset="-122"/>
              </a:rPr>
              <a:t>）。这种激素被注射到鱼背鳍基部的肌肉中（图</a:t>
            </a:r>
            <a:r>
              <a:rPr lang="en-US" altLang="zh-CN" sz="2000" dirty="0">
                <a:solidFill>
                  <a:schemeClr val="tx1"/>
                </a:solidFill>
                <a:latin typeface="宋体" panose="02010600030101010101" pitchFamily="2" charset="-122"/>
                <a:ea typeface="宋体" panose="02010600030101010101" pitchFamily="2" charset="-122"/>
              </a:rPr>
              <a:t>8</a:t>
            </a:r>
            <a:r>
              <a:rPr lang="zh-CN" altLang="en-US" sz="2000" dirty="0">
                <a:solidFill>
                  <a:schemeClr val="tx1"/>
                </a:solidFill>
                <a:latin typeface="宋体" panose="02010600030101010101" pitchFamily="2" charset="-122"/>
                <a:ea typeface="宋体" panose="02010600030101010101" pitchFamily="2" charset="-122"/>
              </a:rPr>
              <a:t>）。</a:t>
            </a:r>
            <a:endParaRPr lang="en-US" altLang="zh-CN" sz="2000" dirty="0">
              <a:solidFill>
                <a:schemeClr val="tx1"/>
              </a:solidFill>
              <a:latin typeface="宋体" panose="02010600030101010101" pitchFamily="2" charset="-122"/>
              <a:ea typeface="宋体" panose="02010600030101010101" pitchFamily="2" charset="-122"/>
            </a:endParaRPr>
          </a:p>
          <a:p>
            <a:endParaRPr lang="en-US" sz="2400" dirty="0">
              <a:solidFill>
                <a:schemeClr val="tx1"/>
              </a:solidFill>
              <a:latin typeface="宋体" panose="02010600030101010101" pitchFamily="2" charset="-122"/>
              <a:ea typeface="宋体" panose="02010600030101010101" pitchFamily="2" charset="-122"/>
            </a:endParaRPr>
          </a:p>
        </p:txBody>
      </p:sp>
      <p:sp>
        <p:nvSpPr>
          <p:cNvPr id="6" name="Rectangle 5">
            <a:extLst>
              <a:ext uri="{FF2B5EF4-FFF2-40B4-BE49-F238E27FC236}">
                <a16:creationId xmlns:a16="http://schemas.microsoft.com/office/drawing/2014/main" id="{D02CCADD-602F-F539-E998-602DC210C398}"/>
              </a:ext>
            </a:extLst>
          </p:cNvPr>
          <p:cNvSpPr/>
          <p:nvPr/>
        </p:nvSpPr>
        <p:spPr>
          <a:xfrm>
            <a:off x="2534438" y="2267905"/>
            <a:ext cx="2012004" cy="4499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mn-ea"/>
              </a:rPr>
              <a:t>图</a:t>
            </a:r>
            <a:r>
              <a:rPr lang="en-US" altLang="zh-CN" dirty="0">
                <a:solidFill>
                  <a:schemeClr val="tx1"/>
                </a:solidFill>
                <a:latin typeface="+mn-ea"/>
              </a:rPr>
              <a:t>5</a:t>
            </a:r>
            <a:r>
              <a:rPr lang="zh-CN" altLang="en-US" dirty="0">
                <a:solidFill>
                  <a:schemeClr val="tx1"/>
                </a:solidFill>
                <a:latin typeface="+mn-ea"/>
              </a:rPr>
              <a:t>：提鱼工具</a:t>
            </a:r>
            <a:endParaRPr lang="en-US" dirty="0">
              <a:solidFill>
                <a:schemeClr val="tx1"/>
              </a:solidFill>
              <a:latin typeface="+mn-ea"/>
            </a:endParaRPr>
          </a:p>
        </p:txBody>
      </p:sp>
      <p:sp>
        <p:nvSpPr>
          <p:cNvPr id="7" name="Rectangle 6">
            <a:extLst>
              <a:ext uri="{FF2B5EF4-FFF2-40B4-BE49-F238E27FC236}">
                <a16:creationId xmlns:a16="http://schemas.microsoft.com/office/drawing/2014/main" id="{80AB3304-95DD-0AA5-5F8A-9C927466FF29}"/>
              </a:ext>
            </a:extLst>
          </p:cNvPr>
          <p:cNvSpPr/>
          <p:nvPr/>
        </p:nvSpPr>
        <p:spPr>
          <a:xfrm>
            <a:off x="4742836" y="2267905"/>
            <a:ext cx="2012004" cy="4499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mn-ea"/>
              </a:rPr>
              <a:t>图</a:t>
            </a:r>
            <a:r>
              <a:rPr lang="en-US" altLang="zh-CN" dirty="0">
                <a:solidFill>
                  <a:schemeClr val="tx1"/>
                </a:solidFill>
                <a:latin typeface="+mn-ea"/>
              </a:rPr>
              <a:t>6</a:t>
            </a:r>
            <a:r>
              <a:rPr lang="zh-CN" altLang="en-US" dirty="0">
                <a:solidFill>
                  <a:schemeClr val="tx1"/>
                </a:solidFill>
                <a:latin typeface="+mn-ea"/>
              </a:rPr>
              <a:t>：种鱼鱼池</a:t>
            </a:r>
            <a:endParaRPr lang="en-US" dirty="0">
              <a:solidFill>
                <a:schemeClr val="tx1"/>
              </a:solidFill>
              <a:latin typeface="+mn-ea"/>
            </a:endParaRPr>
          </a:p>
        </p:txBody>
      </p:sp>
      <p:sp>
        <p:nvSpPr>
          <p:cNvPr id="8" name="Rectangle 7">
            <a:extLst>
              <a:ext uri="{FF2B5EF4-FFF2-40B4-BE49-F238E27FC236}">
                <a16:creationId xmlns:a16="http://schemas.microsoft.com/office/drawing/2014/main" id="{CFAF7CE0-1EA3-C23D-38C9-3A9BF392365E}"/>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3"/>
          <a:stretch>
            <a:fillRect/>
          </a:stretch>
        </p:blipFill>
        <p:spPr>
          <a:xfrm>
            <a:off x="2035724" y="0"/>
            <a:ext cx="5072552" cy="6705650"/>
          </a:xfrm>
          <a:prstGeom prst="rect">
            <a:avLst/>
          </a:prstGeom>
        </p:spPr>
      </p:pic>
      <p:sp>
        <p:nvSpPr>
          <p:cNvPr id="3" name="Rectangle 2">
            <a:extLst>
              <a:ext uri="{FF2B5EF4-FFF2-40B4-BE49-F238E27FC236}">
                <a16:creationId xmlns:a16="http://schemas.microsoft.com/office/drawing/2014/main" id="{A953DCB2-6486-2C08-A7A0-A4B8F759E427}"/>
              </a:ext>
            </a:extLst>
          </p:cNvPr>
          <p:cNvSpPr/>
          <p:nvPr/>
        </p:nvSpPr>
        <p:spPr>
          <a:xfrm>
            <a:off x="1563660" y="2139898"/>
            <a:ext cx="6336704" cy="40407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对于雌鱼：</a:t>
            </a:r>
            <a:r>
              <a:rPr lang="en-US" altLang="zh-CN" sz="2000" dirty="0">
                <a:solidFill>
                  <a:schemeClr val="tx1"/>
                </a:solidFill>
                <a:latin typeface="宋体" panose="02010600030101010101" pitchFamily="2" charset="-122"/>
                <a:ea typeface="宋体" panose="02010600030101010101" pitchFamily="2" charset="-122"/>
              </a:rPr>
              <a:t>24</a:t>
            </a:r>
            <a:r>
              <a:rPr lang="zh-CN" altLang="en-US" sz="2000" dirty="0">
                <a:solidFill>
                  <a:schemeClr val="tx1"/>
                </a:solidFill>
                <a:latin typeface="宋体" panose="02010600030101010101" pitchFamily="2" charset="-122"/>
                <a:ea typeface="宋体" panose="02010600030101010101" pitchFamily="2" charset="-122"/>
              </a:rPr>
              <a:t>小时内第一次注射剂量为</a:t>
            </a:r>
            <a:r>
              <a:rPr lang="en-US" altLang="zh-CN" sz="2000" dirty="0">
                <a:solidFill>
                  <a:schemeClr val="tx1"/>
                </a:solidFill>
                <a:latin typeface="宋体" panose="02010600030101010101" pitchFamily="2" charset="-122"/>
                <a:ea typeface="宋体" panose="02010600030101010101" pitchFamily="2" charset="-122"/>
              </a:rPr>
              <a:t>300 IU/kg</a:t>
            </a:r>
            <a:r>
              <a:rPr lang="zh-CN" altLang="en-US" sz="2000" dirty="0">
                <a:solidFill>
                  <a:schemeClr val="tx1"/>
                </a:solidFill>
                <a:latin typeface="宋体" panose="02010600030101010101" pitchFamily="2" charset="-122"/>
                <a:ea typeface="宋体" panose="02010600030101010101" pitchFamily="2" charset="-122"/>
              </a:rPr>
              <a:t>至</a:t>
            </a:r>
            <a:r>
              <a:rPr lang="en-US" altLang="zh-CN" sz="2000" dirty="0">
                <a:solidFill>
                  <a:schemeClr val="tx1"/>
                </a:solidFill>
                <a:latin typeface="宋体" panose="02010600030101010101" pitchFamily="2" charset="-122"/>
                <a:ea typeface="宋体" panose="02010600030101010101" pitchFamily="2" charset="-122"/>
              </a:rPr>
              <a:t>500 IU/kg</a:t>
            </a:r>
            <a:r>
              <a:rPr lang="zh-CN" altLang="en-US" sz="2000" dirty="0">
                <a:solidFill>
                  <a:schemeClr val="tx1"/>
                </a:solidFill>
                <a:latin typeface="宋体" panose="02010600030101010101" pitchFamily="2" charset="-122"/>
                <a:ea typeface="宋体" panose="02010600030101010101" pitchFamily="2" charset="-122"/>
              </a:rPr>
              <a:t>，第二次注射剂量为</a:t>
            </a:r>
            <a:r>
              <a:rPr lang="en-US" altLang="zh-CN" sz="2000" dirty="0">
                <a:solidFill>
                  <a:schemeClr val="tx1"/>
                </a:solidFill>
                <a:latin typeface="宋体" panose="02010600030101010101" pitchFamily="2" charset="-122"/>
                <a:ea typeface="宋体" panose="02010600030101010101" pitchFamily="2" charset="-122"/>
              </a:rPr>
              <a:t>3,000 IU/kg</a:t>
            </a:r>
            <a:r>
              <a:rPr lang="zh-CN" altLang="en-US" sz="2000" dirty="0">
                <a:solidFill>
                  <a:schemeClr val="tx1"/>
                </a:solidFill>
                <a:latin typeface="宋体" panose="02010600030101010101" pitchFamily="2" charset="-122"/>
                <a:ea typeface="宋体" panose="02010600030101010101" pitchFamily="2" charset="-122"/>
              </a:rPr>
              <a:t>，注射时间为</a:t>
            </a:r>
            <a:r>
              <a:rPr lang="en-US" altLang="zh-CN" sz="2000" dirty="0">
                <a:solidFill>
                  <a:schemeClr val="tx1"/>
                </a:solidFill>
                <a:latin typeface="宋体" panose="02010600030101010101" pitchFamily="2" charset="-122"/>
                <a:ea typeface="宋体" panose="02010600030101010101" pitchFamily="2" charset="-122"/>
              </a:rPr>
              <a:t>10</a:t>
            </a:r>
            <a:r>
              <a:rPr lang="zh-CN" altLang="en-US" sz="2000" dirty="0">
                <a:solidFill>
                  <a:schemeClr val="tx1"/>
                </a:solidFill>
                <a:latin typeface="宋体" panose="02010600030101010101" pitchFamily="2" charset="-122"/>
                <a:ea typeface="宋体" panose="02010600030101010101" pitchFamily="2" charset="-122"/>
              </a:rPr>
              <a:t>小时，然后继续注射第三次。第三次激素注射</a:t>
            </a:r>
            <a:r>
              <a:rPr lang="en-US" altLang="zh-CN" sz="2000" dirty="0">
                <a:solidFill>
                  <a:schemeClr val="tx1"/>
                </a:solidFill>
                <a:latin typeface="宋体" panose="02010600030101010101" pitchFamily="2" charset="-122"/>
                <a:ea typeface="宋体" panose="02010600030101010101" pitchFamily="2" charset="-122"/>
              </a:rPr>
              <a:t>7</a:t>
            </a:r>
            <a:r>
              <a:rPr lang="zh-CN" altLang="en-US" sz="2000" dirty="0">
                <a:solidFill>
                  <a:schemeClr val="tx1"/>
                </a:solidFill>
                <a:latin typeface="宋体" panose="02010600030101010101" pitchFamily="2" charset="-122"/>
                <a:ea typeface="宋体" panose="02010600030101010101" pitchFamily="2" charset="-122"/>
              </a:rPr>
              <a:t>小时后，我们必须小心翼翼地检查鱼卵，将其在腹部至生殖器上轻轻取出。</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如果一直没有观察到排卵，则继续注射第四、第五次激素，剂量为</a:t>
            </a:r>
            <a:r>
              <a:rPr lang="en-US" altLang="zh-CN" sz="2000" dirty="0">
                <a:solidFill>
                  <a:schemeClr val="tx1"/>
                </a:solidFill>
                <a:latin typeface="宋体" panose="02010600030101010101" pitchFamily="2" charset="-122"/>
                <a:ea typeface="宋体" panose="02010600030101010101" pitchFamily="2" charset="-122"/>
              </a:rPr>
              <a:t>1500IU/kg</a:t>
            </a:r>
            <a:r>
              <a:rPr lang="zh-CN" altLang="en-US" sz="2000" dirty="0">
                <a:solidFill>
                  <a:schemeClr val="tx1"/>
                </a:solidFill>
                <a:latin typeface="宋体" panose="02010600030101010101" pitchFamily="2" charset="-122"/>
                <a:ea typeface="宋体" panose="02010600030101010101" pitchFamily="2" charset="-122"/>
              </a:rPr>
              <a:t>，持续</a:t>
            </a:r>
            <a:r>
              <a:rPr lang="en-US" altLang="zh-CN" sz="2000" dirty="0">
                <a:solidFill>
                  <a:schemeClr val="tx1"/>
                </a:solidFill>
                <a:latin typeface="宋体" panose="02010600030101010101" pitchFamily="2" charset="-122"/>
                <a:ea typeface="宋体" panose="02010600030101010101" pitchFamily="2" charset="-122"/>
              </a:rPr>
              <a:t>4</a:t>
            </a:r>
            <a:r>
              <a:rPr lang="zh-CN" altLang="en-US" sz="2000" dirty="0">
                <a:solidFill>
                  <a:schemeClr val="tx1"/>
                </a:solidFill>
                <a:latin typeface="宋体" panose="02010600030101010101" pitchFamily="2" charset="-122"/>
                <a:ea typeface="宋体" panose="02010600030101010101" pitchFamily="2" charset="-122"/>
              </a:rPr>
              <a:t>小时。当鱼种还没有反应时，我们需要继续每小时检查一次鱼卵。鱼卵通常会在第五次激素注射后（</a:t>
            </a:r>
            <a:r>
              <a:rPr lang="en-US" altLang="zh-CN" sz="2000" dirty="0">
                <a:solidFill>
                  <a:schemeClr val="tx1"/>
                </a:solidFill>
                <a:latin typeface="宋体" panose="02010600030101010101" pitchFamily="2" charset="-122"/>
                <a:ea typeface="宋体" panose="02010600030101010101" pitchFamily="2" charset="-122"/>
              </a:rPr>
              <a:t>1 </a:t>
            </a:r>
            <a:r>
              <a:rPr lang="zh-CN" altLang="en-US" sz="2000" dirty="0">
                <a:solidFill>
                  <a:schemeClr val="tx1"/>
                </a:solidFill>
                <a:latin typeface="宋体" panose="02010600030101010101" pitchFamily="2" charset="-122"/>
                <a:ea typeface="宋体" panose="02010600030101010101" pitchFamily="2" charset="-122"/>
              </a:rPr>
              <a:t>至 </a:t>
            </a:r>
            <a:r>
              <a:rPr lang="en-US" altLang="zh-CN" sz="2000" dirty="0">
                <a:solidFill>
                  <a:schemeClr val="tx1"/>
                </a:solidFill>
                <a:latin typeface="宋体" panose="02010600030101010101" pitchFamily="2" charset="-122"/>
                <a:ea typeface="宋体" panose="02010600030101010101" pitchFamily="2" charset="-122"/>
              </a:rPr>
              <a:t>5 </a:t>
            </a:r>
            <a:r>
              <a:rPr lang="zh-CN" altLang="en-US" sz="2000" dirty="0">
                <a:solidFill>
                  <a:schemeClr val="tx1"/>
                </a:solidFill>
                <a:latin typeface="宋体" panose="02010600030101010101" pitchFamily="2" charset="-122"/>
                <a:ea typeface="宋体" panose="02010600030101010101" pitchFamily="2" charset="-122"/>
              </a:rPr>
              <a:t>小时）发育至成熟并流出。</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对于雄鱼：雄性种鱼也要注射与雌鱼相同的激素，</a:t>
            </a:r>
            <a:r>
              <a:rPr lang="en-US" altLang="zh-CN" sz="2000" dirty="0">
                <a:solidFill>
                  <a:schemeClr val="tx1"/>
                </a:solidFill>
                <a:latin typeface="宋体" panose="02010600030101010101" pitchFamily="2" charset="-122"/>
                <a:ea typeface="宋体" panose="02010600030101010101" pitchFamily="2" charset="-122"/>
              </a:rPr>
              <a:t>HCG</a:t>
            </a:r>
            <a:r>
              <a:rPr lang="zh-CN" altLang="en-US" sz="2000" dirty="0">
                <a:solidFill>
                  <a:schemeClr val="tx1"/>
                </a:solidFill>
                <a:latin typeface="宋体" panose="02010600030101010101" pitchFamily="2" charset="-122"/>
                <a:ea typeface="宋体" panose="02010600030101010101" pitchFamily="2" charset="-122"/>
              </a:rPr>
              <a:t>，剂量为</a:t>
            </a:r>
            <a:r>
              <a:rPr lang="en-US" altLang="zh-CN" sz="2000" dirty="0">
                <a:solidFill>
                  <a:schemeClr val="tx1"/>
                </a:solidFill>
                <a:latin typeface="宋体" panose="02010600030101010101" pitchFamily="2" charset="-122"/>
                <a:ea typeface="宋体" panose="02010600030101010101" pitchFamily="2" charset="-122"/>
              </a:rPr>
              <a:t>1000 IU/kg</a:t>
            </a:r>
            <a:r>
              <a:rPr lang="zh-CN" altLang="en-US" sz="2000" dirty="0">
                <a:solidFill>
                  <a:schemeClr val="tx1"/>
                </a:solidFill>
                <a:latin typeface="宋体" panose="02010600030101010101" pitchFamily="2" charset="-122"/>
                <a:ea typeface="宋体" panose="02010600030101010101" pitchFamily="2" charset="-122"/>
              </a:rPr>
              <a:t>，单次注射，在给雌鱼注射第三次注射激素的同时，为了提高精子的数量（表</a:t>
            </a:r>
            <a:r>
              <a:rPr lang="en-US" altLang="zh-CN" sz="2000" dirty="0">
                <a:solidFill>
                  <a:schemeClr val="tx1"/>
                </a:solidFill>
                <a:latin typeface="宋体" panose="02010600030101010101" pitchFamily="2" charset="-122"/>
                <a:ea typeface="宋体" panose="02010600030101010101" pitchFamily="2" charset="-122"/>
              </a:rPr>
              <a:t>2</a:t>
            </a:r>
            <a:r>
              <a:rPr lang="zh-CN" altLang="en-US" sz="2000" dirty="0">
                <a:solidFill>
                  <a:schemeClr val="tx1"/>
                </a:solidFill>
                <a:latin typeface="宋体" panose="02010600030101010101" pitchFamily="2" charset="-122"/>
                <a:ea typeface="宋体" panose="02010600030101010101" pitchFamily="2" charset="-122"/>
              </a:rPr>
              <a:t>）。</a:t>
            </a:r>
            <a:endParaRPr lang="en-US" sz="2000"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F7911E79-CA0D-169F-881F-AAD3C7A9050C}"/>
              </a:ext>
            </a:extLst>
          </p:cNvPr>
          <p:cNvSpPr/>
          <p:nvPr/>
        </p:nvSpPr>
        <p:spPr>
          <a:xfrm>
            <a:off x="2355748" y="1754880"/>
            <a:ext cx="2376264" cy="3696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宋体" panose="02010600030101010101" pitchFamily="2" charset="-122"/>
                <a:ea typeface="宋体" panose="02010600030101010101" pitchFamily="2" charset="-122"/>
              </a:rPr>
              <a:t>图</a:t>
            </a:r>
            <a:r>
              <a:rPr lang="en-US" altLang="zh-CN" dirty="0">
                <a:solidFill>
                  <a:schemeClr val="tx1"/>
                </a:solidFill>
                <a:latin typeface="宋体" panose="02010600030101010101" pitchFamily="2" charset="-122"/>
                <a:ea typeface="宋体" panose="02010600030101010101" pitchFamily="2" charset="-122"/>
              </a:rPr>
              <a:t>7</a:t>
            </a:r>
            <a:r>
              <a:rPr lang="zh-CN" altLang="en-US" dirty="0">
                <a:solidFill>
                  <a:schemeClr val="tx1"/>
                </a:solidFill>
                <a:latin typeface="宋体" panose="02010600030101010101" pitchFamily="2" charset="-122"/>
                <a:ea typeface="宋体" panose="02010600030101010101" pitchFamily="2" charset="-122"/>
              </a:rPr>
              <a:t>：激素类型（</a:t>
            </a:r>
            <a:r>
              <a:rPr lang="en-US" altLang="zh-CN" dirty="0">
                <a:solidFill>
                  <a:schemeClr val="tx1"/>
                </a:solidFill>
                <a:latin typeface="宋体" panose="02010600030101010101" pitchFamily="2" charset="-122"/>
                <a:ea typeface="宋体" panose="02010600030101010101" pitchFamily="2" charset="-122"/>
              </a:rPr>
              <a:t>HGC</a:t>
            </a:r>
            <a:r>
              <a:rPr lang="zh-CN" altLang="en-US" dirty="0">
                <a:solidFill>
                  <a:schemeClr val="tx1"/>
                </a:solidFill>
                <a:latin typeface="宋体" panose="02010600030101010101" pitchFamily="2" charset="-122"/>
                <a:ea typeface="宋体" panose="02010600030101010101" pitchFamily="2" charset="-122"/>
              </a:rPr>
              <a:t>）</a:t>
            </a:r>
            <a:endParaRPr lang="en-US" dirty="0">
              <a:solidFill>
                <a:schemeClr val="tx1"/>
              </a:solidFill>
              <a:latin typeface="宋体" panose="02010600030101010101" pitchFamily="2" charset="-122"/>
              <a:ea typeface="宋体" panose="02010600030101010101" pitchFamily="2" charset="-122"/>
            </a:endParaRPr>
          </a:p>
        </p:txBody>
      </p:sp>
      <p:sp>
        <p:nvSpPr>
          <p:cNvPr id="5" name="Rectangle 4">
            <a:extLst>
              <a:ext uri="{FF2B5EF4-FFF2-40B4-BE49-F238E27FC236}">
                <a16:creationId xmlns:a16="http://schemas.microsoft.com/office/drawing/2014/main" id="{EB05C393-65DD-F797-06F9-3934E518BC88}"/>
              </a:ext>
            </a:extLst>
          </p:cNvPr>
          <p:cNvSpPr/>
          <p:nvPr/>
        </p:nvSpPr>
        <p:spPr>
          <a:xfrm>
            <a:off x="4657412" y="1754880"/>
            <a:ext cx="2088232" cy="3696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图</a:t>
            </a:r>
            <a:r>
              <a:rPr lang="en-US" altLang="zh-CN" dirty="0">
                <a:solidFill>
                  <a:schemeClr val="tx1"/>
                </a:solidFill>
                <a:latin typeface="宋体" panose="02010600030101010101" pitchFamily="2" charset="-122"/>
                <a:ea typeface="宋体" panose="02010600030101010101" pitchFamily="2" charset="-122"/>
              </a:rPr>
              <a:t>8</a:t>
            </a:r>
            <a:r>
              <a:rPr lang="zh-CN" altLang="en-US" dirty="0">
                <a:solidFill>
                  <a:schemeClr val="tx1"/>
                </a:solidFill>
                <a:latin typeface="宋体" panose="02010600030101010101" pitchFamily="2" charset="-122"/>
                <a:ea typeface="宋体" panose="02010600030101010101" pitchFamily="2" charset="-122"/>
              </a:rPr>
              <a:t>：激素注射</a:t>
            </a:r>
            <a:endParaRPr lang="en-US" dirty="0">
              <a:solidFill>
                <a:schemeClr val="tx1"/>
              </a:solidFill>
              <a:latin typeface="宋体" panose="02010600030101010101" pitchFamily="2" charset="-122"/>
              <a:ea typeface="宋体" panose="02010600030101010101" pitchFamily="2" charset="-122"/>
            </a:endParaRPr>
          </a:p>
        </p:txBody>
      </p:sp>
      <p:sp>
        <p:nvSpPr>
          <p:cNvPr id="6" name="Rectangle 5">
            <a:extLst>
              <a:ext uri="{FF2B5EF4-FFF2-40B4-BE49-F238E27FC236}">
                <a16:creationId xmlns:a16="http://schemas.microsoft.com/office/drawing/2014/main" id="{2C17C2EE-79E8-8D90-035C-4B05AAD4E5C9}"/>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sp>
        <p:nvSpPr>
          <p:cNvPr id="3" name="Rectangle 2">
            <a:extLst>
              <a:ext uri="{FF2B5EF4-FFF2-40B4-BE49-F238E27FC236}">
                <a16:creationId xmlns:a16="http://schemas.microsoft.com/office/drawing/2014/main" id="{4A1FF020-AA3A-BC7C-7D8D-775A63014F66}"/>
              </a:ext>
            </a:extLst>
          </p:cNvPr>
          <p:cNvSpPr/>
          <p:nvPr/>
        </p:nvSpPr>
        <p:spPr>
          <a:xfrm>
            <a:off x="1151620" y="260648"/>
            <a:ext cx="6840758" cy="72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注射要在三天的时间之内进行，并在</a:t>
            </a:r>
            <a:r>
              <a:rPr lang="en-US" altLang="zh-CN" sz="2000" dirty="0">
                <a:solidFill>
                  <a:schemeClr val="tx1"/>
                </a:solidFill>
                <a:latin typeface="宋体" panose="02010600030101010101" pitchFamily="2" charset="-122"/>
                <a:ea typeface="宋体" panose="02010600030101010101" pitchFamily="2" charset="-122"/>
              </a:rPr>
              <a:t>27</a:t>
            </a:r>
            <a:r>
              <a:rPr lang="zh-CN" altLang="en-US" sz="2000" dirty="0">
                <a:solidFill>
                  <a:schemeClr val="tx1"/>
                </a:solidFill>
                <a:latin typeface="宋体" panose="02010600030101010101" pitchFamily="2" charset="-122"/>
                <a:ea typeface="宋体" panose="02010600030101010101" pitchFamily="2" charset="-122"/>
              </a:rPr>
              <a:t>至</a:t>
            </a:r>
            <a:r>
              <a:rPr lang="en-US" altLang="zh-CN" sz="2000" dirty="0">
                <a:solidFill>
                  <a:schemeClr val="tx1"/>
                </a:solidFill>
                <a:latin typeface="宋体" panose="02010600030101010101" pitchFamily="2" charset="-122"/>
                <a:ea typeface="宋体" panose="02010600030101010101" pitchFamily="2" charset="-122"/>
              </a:rPr>
              <a:t>30°C</a:t>
            </a:r>
            <a:r>
              <a:rPr lang="zh-CN" altLang="en-US" sz="2000" dirty="0">
                <a:solidFill>
                  <a:schemeClr val="tx1"/>
                </a:solidFill>
                <a:latin typeface="宋体" panose="02010600030101010101" pitchFamily="2" charset="-122"/>
                <a:ea typeface="宋体" panose="02010600030101010101" pitchFamily="2" charset="-122"/>
              </a:rPr>
              <a:t>的温度的条件下。</a:t>
            </a:r>
            <a:endParaRPr lang="en-US" sz="2000" dirty="0">
              <a:solidFill>
                <a:schemeClr val="tx1"/>
              </a:solidFill>
              <a:latin typeface="宋体" panose="02010600030101010101" pitchFamily="2" charset="-122"/>
              <a:ea typeface="宋体" panose="02010600030101010101" pitchFamily="2" charset="-122"/>
            </a:endParaRPr>
          </a:p>
        </p:txBody>
      </p:sp>
      <p:sp>
        <p:nvSpPr>
          <p:cNvPr id="7" name="Rectangle 6">
            <a:extLst>
              <a:ext uri="{FF2B5EF4-FFF2-40B4-BE49-F238E27FC236}">
                <a16:creationId xmlns:a16="http://schemas.microsoft.com/office/drawing/2014/main" id="{F6B6A17D-2245-4320-9E49-B212981705C8}"/>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7</a:t>
            </a:r>
          </a:p>
        </p:txBody>
      </p:sp>
      <p:sp>
        <p:nvSpPr>
          <p:cNvPr id="4" name="Rectangle 3">
            <a:extLst>
              <a:ext uri="{FF2B5EF4-FFF2-40B4-BE49-F238E27FC236}">
                <a16:creationId xmlns:a16="http://schemas.microsoft.com/office/drawing/2014/main" id="{07882643-8F86-4148-4210-DFDAAA5EEA0B}"/>
              </a:ext>
            </a:extLst>
          </p:cNvPr>
          <p:cNvSpPr/>
          <p:nvPr/>
        </p:nvSpPr>
        <p:spPr>
          <a:xfrm>
            <a:off x="1151619" y="4293096"/>
            <a:ext cx="6840759" cy="22133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3333CC"/>
                </a:solidFill>
                <a:latin typeface="宋体" panose="02010600030101010101" pitchFamily="2" charset="-122"/>
                <a:ea typeface="宋体" panose="02010600030101010101" pitchFamily="2" charset="-122"/>
              </a:rPr>
              <a:t>3.3</a:t>
            </a:r>
            <a:r>
              <a:rPr lang="zh-CN" altLang="en-US" sz="2400" b="1" dirty="0">
                <a:solidFill>
                  <a:srgbClr val="3333CC"/>
                </a:solidFill>
                <a:latin typeface="宋体" panose="02010600030101010101" pitchFamily="2" charset="-122"/>
                <a:ea typeface="宋体" panose="02010600030101010101" pitchFamily="2" charset="-122"/>
              </a:rPr>
              <a:t> 排卵和受精</a:t>
            </a:r>
            <a:endParaRPr lang="en-US" altLang="zh-CN" sz="2400" b="1" dirty="0">
              <a:solidFill>
                <a:srgbClr val="3333CC"/>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排卵：当雌性到达可以孵化卵的阶段时，我们必须将其从鱼缸中取出，并用柔软的毛巾擦拭身体，特别是轻轻擦拭生殖孔以使其完全排尿。然后我们开始将鱼卵从腹部到肛门擦干（不需要使用镇静剂，只需用毛巾支撑鱼），同时卵会慢慢流出，直到观察到跟鱼卵混合的血，我们需要停止取卵过程（图</a:t>
            </a:r>
            <a:r>
              <a:rPr lang="en-US" altLang="zh-CN" sz="2000" dirty="0">
                <a:solidFill>
                  <a:schemeClr val="tx1"/>
                </a:solidFill>
                <a:latin typeface="宋体" panose="02010600030101010101" pitchFamily="2" charset="-122"/>
                <a:ea typeface="宋体" panose="02010600030101010101" pitchFamily="2" charset="-122"/>
              </a:rPr>
              <a:t>9</a:t>
            </a:r>
            <a:r>
              <a:rPr lang="zh-CN" altLang="en-US" sz="2000" dirty="0">
                <a:solidFill>
                  <a:schemeClr val="tx1"/>
                </a:solidFill>
                <a:latin typeface="宋体" panose="02010600030101010101" pitchFamily="2" charset="-122"/>
                <a:ea typeface="宋体" panose="02010600030101010101" pitchFamily="2" charset="-122"/>
              </a:rPr>
              <a:t>）。</a:t>
            </a:r>
            <a:endParaRPr lang="en-US" sz="2000" dirty="0">
              <a:solidFill>
                <a:schemeClr val="tx1"/>
              </a:solidFill>
              <a:latin typeface="宋体" panose="02010600030101010101" pitchFamily="2" charset="-122"/>
              <a:ea typeface="宋体" panose="02010600030101010101" pitchFamily="2" charset="-122"/>
            </a:endParaRPr>
          </a:p>
        </p:txBody>
      </p:sp>
      <p:graphicFrame>
        <p:nvGraphicFramePr>
          <p:cNvPr id="6" name="Table 5">
            <a:extLst>
              <a:ext uri="{FF2B5EF4-FFF2-40B4-BE49-F238E27FC236}">
                <a16:creationId xmlns:a16="http://schemas.microsoft.com/office/drawing/2014/main" id="{A0C114FC-F112-1CE4-599F-5E902A84C56E}"/>
              </a:ext>
            </a:extLst>
          </p:cNvPr>
          <p:cNvGraphicFramePr>
            <a:graphicFrameLocks noGrp="1"/>
          </p:cNvGraphicFramePr>
          <p:nvPr>
            <p:extLst>
              <p:ext uri="{D42A27DB-BD31-4B8C-83A1-F6EECF244321}">
                <p14:modId xmlns:p14="http://schemas.microsoft.com/office/powerpoint/2010/main" val="746638084"/>
              </p:ext>
            </p:extLst>
          </p:nvPr>
        </p:nvGraphicFramePr>
        <p:xfrm>
          <a:off x="1130667" y="1428215"/>
          <a:ext cx="6840759" cy="2770514"/>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571816402"/>
                    </a:ext>
                  </a:extLst>
                </a:gridCol>
                <a:gridCol w="950860">
                  <a:extLst>
                    <a:ext uri="{9D8B030D-6E8A-4147-A177-3AD203B41FA5}">
                      <a16:colId xmlns:a16="http://schemas.microsoft.com/office/drawing/2014/main" val="1198099757"/>
                    </a:ext>
                  </a:extLst>
                </a:gridCol>
                <a:gridCol w="1121435">
                  <a:extLst>
                    <a:ext uri="{9D8B030D-6E8A-4147-A177-3AD203B41FA5}">
                      <a16:colId xmlns:a16="http://schemas.microsoft.com/office/drawing/2014/main" val="450064205"/>
                    </a:ext>
                  </a:extLst>
                </a:gridCol>
                <a:gridCol w="1121435">
                  <a:extLst>
                    <a:ext uri="{9D8B030D-6E8A-4147-A177-3AD203B41FA5}">
                      <a16:colId xmlns:a16="http://schemas.microsoft.com/office/drawing/2014/main" val="2046055167"/>
                    </a:ext>
                  </a:extLst>
                </a:gridCol>
                <a:gridCol w="991395">
                  <a:extLst>
                    <a:ext uri="{9D8B030D-6E8A-4147-A177-3AD203B41FA5}">
                      <a16:colId xmlns:a16="http://schemas.microsoft.com/office/drawing/2014/main" val="2238951003"/>
                    </a:ext>
                  </a:extLst>
                </a:gridCol>
                <a:gridCol w="1251478">
                  <a:extLst>
                    <a:ext uri="{9D8B030D-6E8A-4147-A177-3AD203B41FA5}">
                      <a16:colId xmlns:a16="http://schemas.microsoft.com/office/drawing/2014/main" val="3810792147"/>
                    </a:ext>
                  </a:extLst>
                </a:gridCol>
              </a:tblGrid>
              <a:tr h="393074">
                <a:tc>
                  <a:txBody>
                    <a:bodyPr/>
                    <a:lstStyle/>
                    <a:p>
                      <a:pPr algn="ctr"/>
                      <a:r>
                        <a:rPr lang="zh-CN" altLang="en-US" dirty="0"/>
                        <a:t>激素注射</a:t>
                      </a:r>
                      <a:endParaRPr lang="en-US" dirty="0"/>
                    </a:p>
                  </a:txBody>
                  <a:tcPr>
                    <a:solidFill>
                      <a:schemeClr val="bg1"/>
                    </a:solidFill>
                  </a:tcPr>
                </a:tc>
                <a:tc>
                  <a:txBody>
                    <a:bodyPr/>
                    <a:lstStyle/>
                    <a:p>
                      <a:pPr algn="ctr"/>
                      <a:r>
                        <a:rPr lang="zh-CN" altLang="en-US" dirty="0"/>
                        <a:t>第一次</a:t>
                      </a:r>
                      <a:endParaRPr lang="en-US" dirty="0"/>
                    </a:p>
                  </a:txBody>
                  <a:tcPr>
                    <a:solidFill>
                      <a:schemeClr val="bg1"/>
                    </a:solidFill>
                  </a:tcPr>
                </a:tc>
                <a:tc>
                  <a:txBody>
                    <a:bodyPr/>
                    <a:lstStyle/>
                    <a:p>
                      <a:pPr algn="ctr"/>
                      <a:r>
                        <a:rPr lang="zh-CN" altLang="en-US" dirty="0"/>
                        <a:t>第二次</a:t>
                      </a:r>
                      <a:endParaRPr lang="en-US" dirty="0"/>
                    </a:p>
                  </a:txBody>
                  <a:tcPr>
                    <a:solidFill>
                      <a:schemeClr val="bg1"/>
                    </a:solidFill>
                  </a:tcPr>
                </a:tc>
                <a:tc>
                  <a:txBody>
                    <a:bodyPr/>
                    <a:lstStyle/>
                    <a:p>
                      <a:pPr algn="ctr"/>
                      <a:r>
                        <a:rPr lang="zh-CN" altLang="en-US" dirty="0"/>
                        <a:t>第三次</a:t>
                      </a:r>
                      <a:endParaRPr lang="en-US" dirty="0"/>
                    </a:p>
                  </a:txBody>
                  <a:tcPr>
                    <a:solidFill>
                      <a:schemeClr val="bg1"/>
                    </a:solidFill>
                  </a:tcPr>
                </a:tc>
                <a:tc>
                  <a:txBody>
                    <a:bodyPr/>
                    <a:lstStyle/>
                    <a:p>
                      <a:pPr algn="ctr"/>
                      <a:r>
                        <a:rPr lang="zh-CN" altLang="en-US" dirty="0"/>
                        <a:t>第四次</a:t>
                      </a:r>
                      <a:endParaRPr lang="en-US" dirty="0"/>
                    </a:p>
                  </a:txBody>
                  <a:tcPr>
                    <a:solidFill>
                      <a:schemeClr val="bg1"/>
                    </a:solidFill>
                  </a:tcPr>
                </a:tc>
                <a:tc>
                  <a:txBody>
                    <a:bodyPr/>
                    <a:lstStyle/>
                    <a:p>
                      <a:pPr algn="ctr"/>
                      <a:r>
                        <a:rPr lang="zh-CN" altLang="en-US" dirty="0"/>
                        <a:t>第五次</a:t>
                      </a:r>
                      <a:endParaRPr lang="en-US" dirty="0"/>
                    </a:p>
                  </a:txBody>
                  <a:tcPr>
                    <a:solidFill>
                      <a:schemeClr val="bg1"/>
                    </a:solidFill>
                  </a:tcPr>
                </a:tc>
                <a:extLst>
                  <a:ext uri="{0D108BD9-81ED-4DB2-BD59-A6C34878D82A}">
                    <a16:rowId xmlns:a16="http://schemas.microsoft.com/office/drawing/2014/main" val="3939731275"/>
                  </a:ext>
                </a:extLst>
              </a:tr>
              <a:tr h="358121">
                <a:tc rowSpan="2">
                  <a:txBody>
                    <a:bodyPr/>
                    <a:lstStyle/>
                    <a:p>
                      <a:pPr algn="ctr"/>
                      <a:r>
                        <a:rPr lang="zh-CN" altLang="en-US" dirty="0"/>
                        <a:t>天数</a:t>
                      </a:r>
                      <a:endParaRPr lang="en-US" dirty="0"/>
                    </a:p>
                  </a:txBody>
                  <a:tcPr>
                    <a:solidFill>
                      <a:schemeClr val="bg1"/>
                    </a:solidFill>
                  </a:tcPr>
                </a:tc>
                <a:tc rowSpan="2">
                  <a:txBody>
                    <a:bodyPr/>
                    <a:lstStyle/>
                    <a:p>
                      <a:pPr algn="ctr"/>
                      <a:r>
                        <a:rPr lang="zh-CN" altLang="en-US" dirty="0"/>
                        <a:t>第一天</a:t>
                      </a:r>
                      <a:endParaRPr lang="en-US" dirty="0"/>
                    </a:p>
                  </a:txBody>
                  <a:tcPr>
                    <a:solidFill>
                      <a:schemeClr val="bg1"/>
                    </a:solidFill>
                  </a:tcPr>
                </a:tc>
                <a:tc rowSpan="2">
                  <a:txBody>
                    <a:bodyPr/>
                    <a:lstStyle/>
                    <a:p>
                      <a:pPr algn="ctr"/>
                      <a:r>
                        <a:rPr lang="zh-CN" altLang="en-US" dirty="0"/>
                        <a:t>第二天</a:t>
                      </a:r>
                      <a:endParaRPr lang="en-US" dirty="0"/>
                    </a:p>
                  </a:txBody>
                  <a:tcPr>
                    <a:solidFill>
                      <a:schemeClr val="bg1"/>
                    </a:solidFill>
                  </a:tcPr>
                </a:tc>
                <a:tc gridSpan="3">
                  <a:txBody>
                    <a:bodyPr/>
                    <a:lstStyle/>
                    <a:p>
                      <a:pPr algn="ctr"/>
                      <a:r>
                        <a:rPr lang="zh-CN" altLang="en-US" dirty="0"/>
                        <a:t>第三天</a:t>
                      </a:r>
                      <a:endParaRPr lang="en-US" dirty="0"/>
                    </a:p>
                  </a:txBody>
                  <a:tcPr>
                    <a:solidFill>
                      <a:schemeClr val="bg1"/>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2880031514"/>
                  </a:ext>
                </a:extLst>
              </a:tr>
              <a:tr h="358121">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pPr algn="ctr"/>
                      <a:r>
                        <a:rPr lang="zh-CN" altLang="en-US" dirty="0"/>
                        <a:t>第一次</a:t>
                      </a:r>
                      <a:endParaRPr lang="en-US" dirty="0"/>
                    </a:p>
                  </a:txBody>
                  <a:tcPr>
                    <a:solidFill>
                      <a:schemeClr val="bg1"/>
                    </a:solidFill>
                  </a:tcPr>
                </a:tc>
                <a:tc>
                  <a:txBody>
                    <a:bodyPr/>
                    <a:lstStyle/>
                    <a:p>
                      <a:pPr algn="ctr"/>
                      <a:r>
                        <a:rPr lang="zh-CN" altLang="en-US" dirty="0"/>
                        <a:t>第二次</a:t>
                      </a:r>
                      <a:endParaRPr lang="en-US" dirty="0"/>
                    </a:p>
                  </a:txBody>
                  <a:tcPr>
                    <a:solidFill>
                      <a:schemeClr val="bg1"/>
                    </a:solidFill>
                  </a:tcPr>
                </a:tc>
                <a:tc>
                  <a:txBody>
                    <a:bodyPr/>
                    <a:lstStyle/>
                    <a:p>
                      <a:pPr algn="ctr"/>
                      <a:r>
                        <a:rPr lang="zh-CN" altLang="en-US" dirty="0"/>
                        <a:t>第三次</a:t>
                      </a:r>
                      <a:endParaRPr lang="en-US" dirty="0"/>
                    </a:p>
                  </a:txBody>
                  <a:tcPr>
                    <a:solidFill>
                      <a:schemeClr val="bg1"/>
                    </a:solidFill>
                  </a:tcPr>
                </a:tc>
                <a:extLst>
                  <a:ext uri="{0D108BD9-81ED-4DB2-BD59-A6C34878D82A}">
                    <a16:rowId xmlns:a16="http://schemas.microsoft.com/office/drawing/2014/main" val="215072707"/>
                  </a:ext>
                </a:extLst>
              </a:tr>
              <a:tr h="358121">
                <a:tc>
                  <a:txBody>
                    <a:bodyPr/>
                    <a:lstStyle/>
                    <a:p>
                      <a:pPr algn="ctr"/>
                      <a:r>
                        <a:rPr lang="zh-CN" altLang="en-US" dirty="0"/>
                        <a:t>时间</a:t>
                      </a:r>
                      <a:endParaRPr lang="en-US" dirty="0"/>
                    </a:p>
                  </a:txBody>
                  <a:tcPr>
                    <a:solidFill>
                      <a:schemeClr val="bg1"/>
                    </a:solidFill>
                  </a:tcPr>
                </a:tc>
                <a:tc>
                  <a:txBody>
                    <a:bodyPr/>
                    <a:lstStyle/>
                    <a:p>
                      <a:pPr algn="ctr"/>
                      <a:r>
                        <a:rPr lang="en-US" dirty="0"/>
                        <a:t>11</a:t>
                      </a:r>
                      <a:r>
                        <a:rPr lang="zh-CN" altLang="en-US" dirty="0"/>
                        <a:t>：</a:t>
                      </a:r>
                      <a:r>
                        <a:rPr lang="en-US" altLang="zh-CN" dirty="0"/>
                        <a:t>00</a:t>
                      </a:r>
                      <a:endParaRPr lang="en-US" dirty="0"/>
                    </a:p>
                  </a:txBody>
                  <a:tcPr>
                    <a:solidFill>
                      <a:schemeClr val="bg1"/>
                    </a:solidFill>
                  </a:tcPr>
                </a:tc>
                <a:tc>
                  <a:txBody>
                    <a:bodyPr/>
                    <a:lstStyle/>
                    <a:p>
                      <a:pPr algn="ctr"/>
                      <a:r>
                        <a:rPr lang="en-US" dirty="0"/>
                        <a:t>11</a:t>
                      </a:r>
                      <a:r>
                        <a:rPr lang="zh-CN" altLang="en-US" dirty="0"/>
                        <a:t>：</a:t>
                      </a:r>
                      <a:r>
                        <a:rPr lang="en-US" altLang="zh-CN" dirty="0"/>
                        <a:t>00</a:t>
                      </a:r>
                      <a:endParaRPr lang="en-US" dirty="0"/>
                    </a:p>
                  </a:txBody>
                  <a:tcPr>
                    <a:solidFill>
                      <a:schemeClr val="bg1"/>
                    </a:solidFill>
                  </a:tcPr>
                </a:tc>
                <a:tc>
                  <a:txBody>
                    <a:bodyPr/>
                    <a:lstStyle/>
                    <a:p>
                      <a:pPr algn="ctr"/>
                      <a:r>
                        <a:rPr lang="en-US" dirty="0"/>
                        <a:t>1</a:t>
                      </a:r>
                      <a:r>
                        <a:rPr lang="zh-CN" altLang="en-US" dirty="0"/>
                        <a:t>：</a:t>
                      </a:r>
                      <a:r>
                        <a:rPr lang="en-US" altLang="zh-CN" dirty="0"/>
                        <a:t>00</a:t>
                      </a:r>
                      <a:endParaRPr lang="en-US" dirty="0"/>
                    </a:p>
                  </a:txBody>
                  <a:tcPr>
                    <a:solidFill>
                      <a:schemeClr val="bg1"/>
                    </a:solidFill>
                  </a:tcPr>
                </a:tc>
                <a:tc>
                  <a:txBody>
                    <a:bodyPr/>
                    <a:lstStyle/>
                    <a:p>
                      <a:pPr algn="ctr"/>
                      <a:r>
                        <a:rPr lang="en-US" dirty="0"/>
                        <a:t>8</a:t>
                      </a:r>
                      <a:r>
                        <a:rPr lang="zh-CN" altLang="en-US" dirty="0"/>
                        <a:t>：</a:t>
                      </a:r>
                      <a:r>
                        <a:rPr lang="en-US" altLang="zh-CN" dirty="0"/>
                        <a:t>00</a:t>
                      </a:r>
                      <a:endParaRPr lang="en-US" dirty="0"/>
                    </a:p>
                  </a:txBody>
                  <a:tcPr>
                    <a:solidFill>
                      <a:schemeClr val="bg1"/>
                    </a:solidFill>
                  </a:tcPr>
                </a:tc>
                <a:tc>
                  <a:txBody>
                    <a:bodyPr/>
                    <a:lstStyle/>
                    <a:p>
                      <a:pPr algn="ctr"/>
                      <a:r>
                        <a:rPr lang="en-US" dirty="0"/>
                        <a:t>12</a:t>
                      </a:r>
                      <a:r>
                        <a:rPr lang="zh-CN" altLang="en-US" dirty="0"/>
                        <a:t>：</a:t>
                      </a:r>
                      <a:r>
                        <a:rPr lang="en-US" altLang="zh-CN" dirty="0"/>
                        <a:t>00</a:t>
                      </a:r>
                      <a:endParaRPr lang="en-US" dirty="0"/>
                    </a:p>
                  </a:txBody>
                  <a:tcPr>
                    <a:solidFill>
                      <a:schemeClr val="bg1"/>
                    </a:solidFill>
                  </a:tcPr>
                </a:tc>
                <a:extLst>
                  <a:ext uri="{0D108BD9-81ED-4DB2-BD59-A6C34878D82A}">
                    <a16:rowId xmlns:a16="http://schemas.microsoft.com/office/drawing/2014/main" val="863211372"/>
                  </a:ext>
                </a:extLst>
              </a:tr>
              <a:tr h="626713">
                <a:tc>
                  <a:txBody>
                    <a:bodyPr/>
                    <a:lstStyle/>
                    <a:p>
                      <a:pPr algn="ctr"/>
                      <a:r>
                        <a:rPr lang="zh-CN" altLang="en-US" dirty="0"/>
                        <a:t>激素剂量</a:t>
                      </a:r>
                      <a:endParaRPr lang="en-US" altLang="zh-CN" dirty="0"/>
                    </a:p>
                    <a:p>
                      <a:pPr algn="ctr"/>
                      <a:r>
                        <a:rPr lang="zh-CN" altLang="en-US" dirty="0"/>
                        <a:t>（</a:t>
                      </a:r>
                      <a:r>
                        <a:rPr lang="en-US" altLang="zh-CN" dirty="0"/>
                        <a:t>IU/Kg</a:t>
                      </a:r>
                      <a:r>
                        <a:rPr lang="zh-CN" altLang="en-US" sz="1800" dirty="0">
                          <a:solidFill>
                            <a:schemeClr val="tx1"/>
                          </a:solidFill>
                          <a:latin typeface="宋体" panose="02010600030101010101" pitchFamily="2" charset="-122"/>
                          <a:ea typeface="+mn-ea"/>
                        </a:rPr>
                        <a:t>雌鱼）</a:t>
                      </a:r>
                      <a:endParaRPr lang="en-US" dirty="0"/>
                    </a:p>
                  </a:txBody>
                  <a:tcPr>
                    <a:solidFill>
                      <a:schemeClr val="bg1"/>
                    </a:solidFill>
                  </a:tcPr>
                </a:tc>
                <a:tc>
                  <a:txBody>
                    <a:bodyPr/>
                    <a:lstStyle/>
                    <a:p>
                      <a:pPr algn="ctr"/>
                      <a:r>
                        <a:rPr lang="en-US" dirty="0"/>
                        <a:t>300</a:t>
                      </a:r>
                    </a:p>
                  </a:txBody>
                  <a:tcPr>
                    <a:solidFill>
                      <a:schemeClr val="bg1"/>
                    </a:solidFill>
                  </a:tcPr>
                </a:tc>
                <a:tc>
                  <a:txBody>
                    <a:bodyPr/>
                    <a:lstStyle/>
                    <a:p>
                      <a:pPr algn="ctr"/>
                      <a:r>
                        <a:rPr lang="en-US" dirty="0"/>
                        <a:t>500</a:t>
                      </a:r>
                    </a:p>
                  </a:txBody>
                  <a:tcPr>
                    <a:solidFill>
                      <a:schemeClr val="bg1"/>
                    </a:solidFill>
                  </a:tcPr>
                </a:tc>
                <a:tc>
                  <a:txBody>
                    <a:bodyPr/>
                    <a:lstStyle/>
                    <a:p>
                      <a:pPr algn="ctr"/>
                      <a:r>
                        <a:rPr lang="en-US" dirty="0"/>
                        <a:t>3000</a:t>
                      </a:r>
                    </a:p>
                  </a:txBody>
                  <a:tcPr>
                    <a:solidFill>
                      <a:schemeClr val="bg1"/>
                    </a:solidFill>
                  </a:tcPr>
                </a:tc>
                <a:tc>
                  <a:txBody>
                    <a:bodyPr/>
                    <a:lstStyle/>
                    <a:p>
                      <a:pPr algn="ctr"/>
                      <a:r>
                        <a:rPr lang="en-US" dirty="0"/>
                        <a:t>1500</a:t>
                      </a:r>
                    </a:p>
                  </a:txBody>
                  <a:tcPr>
                    <a:solidFill>
                      <a:schemeClr val="bg1"/>
                    </a:solidFill>
                  </a:tcPr>
                </a:tc>
                <a:tc>
                  <a:txBody>
                    <a:bodyPr/>
                    <a:lstStyle/>
                    <a:p>
                      <a:pPr algn="ctr"/>
                      <a:r>
                        <a:rPr lang="en-US" dirty="0"/>
                        <a:t>1500</a:t>
                      </a:r>
                    </a:p>
                  </a:txBody>
                  <a:tcPr>
                    <a:solidFill>
                      <a:schemeClr val="bg1"/>
                    </a:solidFill>
                  </a:tcPr>
                </a:tc>
                <a:extLst>
                  <a:ext uri="{0D108BD9-81ED-4DB2-BD59-A6C34878D82A}">
                    <a16:rowId xmlns:a16="http://schemas.microsoft.com/office/drawing/2014/main" val="3023608546"/>
                  </a:ext>
                </a:extLst>
              </a:tr>
              <a:tr h="62671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dirty="0"/>
                        <a:t>激素剂量</a:t>
                      </a:r>
                      <a:endParaRPr lang="en-US" dirty="0"/>
                    </a:p>
                    <a:p>
                      <a:pPr algn="ctr"/>
                      <a:r>
                        <a:rPr lang="zh-CN" altLang="en-US" dirty="0"/>
                        <a:t>（</a:t>
                      </a:r>
                      <a:r>
                        <a:rPr lang="en-US" altLang="zh-CN" dirty="0"/>
                        <a:t>IU/Kg</a:t>
                      </a:r>
                      <a:r>
                        <a:rPr lang="zh-CN" altLang="en-US" dirty="0"/>
                        <a:t>雄鱼）</a:t>
                      </a:r>
                      <a:endParaRPr lang="en-US" dirty="0"/>
                    </a:p>
                  </a:txBody>
                  <a:tcPr>
                    <a:solidFill>
                      <a:schemeClr val="bg1"/>
                    </a:solidFill>
                  </a:tcPr>
                </a:tc>
                <a:tc>
                  <a:txBody>
                    <a:bodyPr/>
                    <a:lstStyle/>
                    <a:p>
                      <a:pPr algn="ctr"/>
                      <a:r>
                        <a:rPr lang="zh-CN" altLang="en-US" dirty="0"/>
                        <a:t>无</a:t>
                      </a:r>
                      <a:endParaRPr lang="en-US" dirty="0"/>
                    </a:p>
                  </a:txBody>
                  <a:tcPr>
                    <a:solidFill>
                      <a:schemeClr val="bg1"/>
                    </a:solidFill>
                  </a:tcPr>
                </a:tc>
                <a:tc>
                  <a:txBody>
                    <a:bodyPr/>
                    <a:lstStyle/>
                    <a:p>
                      <a:pPr algn="ctr"/>
                      <a:r>
                        <a:rPr lang="zh-CN" altLang="en-US" dirty="0"/>
                        <a:t>无</a:t>
                      </a:r>
                      <a:endParaRPr lang="en-US" dirty="0"/>
                    </a:p>
                  </a:txBody>
                  <a:tcPr>
                    <a:solidFill>
                      <a:schemeClr val="bg1"/>
                    </a:solidFill>
                  </a:tcPr>
                </a:tc>
                <a:tc>
                  <a:txBody>
                    <a:bodyPr/>
                    <a:lstStyle/>
                    <a:p>
                      <a:pPr algn="ctr"/>
                      <a:r>
                        <a:rPr lang="en-US" dirty="0"/>
                        <a:t>1000</a:t>
                      </a:r>
                    </a:p>
                  </a:txBody>
                  <a:tcPr>
                    <a:solidFill>
                      <a:schemeClr val="bg1"/>
                    </a:solidFill>
                  </a:tcPr>
                </a:tc>
                <a:tc>
                  <a:txBody>
                    <a:bodyPr/>
                    <a:lstStyle/>
                    <a:p>
                      <a:pPr algn="ctr"/>
                      <a:r>
                        <a:rPr lang="zh-CN" altLang="en-US" dirty="0"/>
                        <a:t>无</a:t>
                      </a:r>
                      <a:endParaRPr lang="en-US" dirty="0"/>
                    </a:p>
                  </a:txBody>
                  <a:tcPr>
                    <a:solidFill>
                      <a:schemeClr val="bg1"/>
                    </a:solidFill>
                  </a:tcPr>
                </a:tc>
                <a:tc>
                  <a:txBody>
                    <a:bodyPr/>
                    <a:lstStyle/>
                    <a:p>
                      <a:pPr algn="ctr"/>
                      <a:r>
                        <a:rPr lang="zh-CN" altLang="en-US" dirty="0"/>
                        <a:t>无</a:t>
                      </a:r>
                      <a:endParaRPr lang="en-US" dirty="0"/>
                    </a:p>
                  </a:txBody>
                  <a:tcPr>
                    <a:solidFill>
                      <a:schemeClr val="bg1"/>
                    </a:solidFill>
                  </a:tcPr>
                </a:tc>
                <a:extLst>
                  <a:ext uri="{0D108BD9-81ED-4DB2-BD59-A6C34878D82A}">
                    <a16:rowId xmlns:a16="http://schemas.microsoft.com/office/drawing/2014/main" val="3499337094"/>
                  </a:ext>
                </a:extLst>
              </a:tr>
            </a:tbl>
          </a:graphicData>
        </a:graphic>
      </p:graphicFrame>
      <p:sp>
        <p:nvSpPr>
          <p:cNvPr id="5" name="Rectangle 4">
            <a:extLst>
              <a:ext uri="{FF2B5EF4-FFF2-40B4-BE49-F238E27FC236}">
                <a16:creationId xmlns:a16="http://schemas.microsoft.com/office/drawing/2014/main" id="{B2F7B2E4-D85B-69A7-A66C-33142C9C45A1}"/>
              </a:ext>
            </a:extLst>
          </p:cNvPr>
          <p:cNvSpPr/>
          <p:nvPr/>
        </p:nvSpPr>
        <p:spPr>
          <a:xfrm>
            <a:off x="1151619" y="963843"/>
            <a:ext cx="5644244" cy="464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b="1" dirty="0">
                <a:solidFill>
                  <a:srgbClr val="006666"/>
                </a:solidFill>
                <a:latin typeface="宋体" panose="02010600030101010101" pitchFamily="2" charset="-122"/>
                <a:ea typeface="宋体" panose="02010600030101010101" pitchFamily="2" charset="-122"/>
              </a:rPr>
              <a:t>表</a:t>
            </a:r>
            <a:r>
              <a:rPr lang="en-US" altLang="zh-CN" sz="2000" b="1" dirty="0">
                <a:solidFill>
                  <a:srgbClr val="006666"/>
                </a:solidFill>
                <a:latin typeface="宋体" panose="02010600030101010101" pitchFamily="2" charset="-122"/>
                <a:ea typeface="宋体" panose="02010600030101010101" pitchFamily="2" charset="-122"/>
              </a:rPr>
              <a:t>2</a:t>
            </a:r>
            <a:r>
              <a:rPr lang="zh-CN" altLang="en-US" sz="2000" b="1" dirty="0">
                <a:solidFill>
                  <a:srgbClr val="006666"/>
                </a:solidFill>
                <a:latin typeface="宋体" panose="02010600030101010101" pitchFamily="2" charset="-122"/>
                <a:ea typeface="宋体" panose="02010600030101010101" pitchFamily="2" charset="-122"/>
              </a:rPr>
              <a:t>：</a:t>
            </a:r>
            <a:r>
              <a:rPr lang="en-US" altLang="zh-CN" sz="2000" b="1" dirty="0">
                <a:solidFill>
                  <a:srgbClr val="006666"/>
                </a:solidFill>
                <a:latin typeface="宋体" panose="02010600030101010101" pitchFamily="2" charset="-122"/>
                <a:ea typeface="宋体" panose="02010600030101010101" pitchFamily="2" charset="-122"/>
              </a:rPr>
              <a:t>HCG</a:t>
            </a:r>
            <a:r>
              <a:rPr lang="zh-CN" altLang="en-US" sz="2000" b="1" dirty="0">
                <a:solidFill>
                  <a:srgbClr val="006666"/>
                </a:solidFill>
                <a:latin typeface="宋体" panose="02010600030101010101" pitchFamily="2" charset="-122"/>
                <a:ea typeface="宋体" panose="02010600030101010101" pitchFamily="2" charset="-122"/>
              </a:rPr>
              <a:t>激素的使用</a:t>
            </a:r>
            <a:endParaRPr lang="en-US" sz="2000" b="1" dirty="0">
              <a:solidFill>
                <a:srgbClr val="006666"/>
              </a:solidFill>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F33B9F50-8E80-A5B3-DF5C-45A86E8432C3}"/>
              </a:ext>
            </a:extLst>
          </p:cNvPr>
          <p:cNvSpPr/>
          <p:nvPr/>
        </p:nvSpPr>
        <p:spPr>
          <a:xfrm>
            <a:off x="1823478" y="260648"/>
            <a:ext cx="5344588" cy="4608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另一方面，如果我们无法排出鱼卵（鱼卵不漏出来），则说明鱼卵还没有进化到可以排卵的程度，所以我们必须将鱼放回鱼缸中，等待一个小时。每只雌性的繁殖能力约为</a:t>
            </a:r>
            <a:r>
              <a:rPr lang="en-US" altLang="zh-CN" sz="2000" dirty="0">
                <a:solidFill>
                  <a:schemeClr val="tx1"/>
                </a:solidFill>
                <a:latin typeface="宋体" panose="02010600030101010101" pitchFamily="2" charset="-122"/>
                <a:ea typeface="宋体" panose="02010600030101010101" pitchFamily="2" charset="-122"/>
              </a:rPr>
              <a:t>15</a:t>
            </a:r>
            <a:r>
              <a:rPr lang="zh-CN" altLang="en-US" sz="2000" dirty="0">
                <a:solidFill>
                  <a:schemeClr val="tx1"/>
                </a:solidFill>
                <a:latin typeface="宋体" panose="02010600030101010101" pitchFamily="2" charset="-122"/>
                <a:ea typeface="宋体" panose="02010600030101010101" pitchFamily="2" charset="-122"/>
              </a:rPr>
              <a:t>万鱼卵</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公斤。</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排卵后，我们必须立即继续捕获雄鱼并擦拭其身体，特别是轻轻擦拭生殖孔以释放所有的尿液，过程与雌鱼相同。一般情况下，我们用两只雄性和一只雌性一起孵化，以保证足够的精子的质量和数量（图</a:t>
            </a:r>
            <a:r>
              <a:rPr lang="en-US" altLang="zh-CN" sz="2000" dirty="0">
                <a:solidFill>
                  <a:schemeClr val="tx1"/>
                </a:solidFill>
                <a:latin typeface="宋体" panose="02010600030101010101" pitchFamily="2" charset="-122"/>
                <a:ea typeface="宋体" panose="02010600030101010101" pitchFamily="2" charset="-122"/>
              </a:rPr>
              <a:t>10</a:t>
            </a:r>
            <a:r>
              <a:rPr lang="zh-CN" altLang="en-US" sz="2000" dirty="0">
                <a:solidFill>
                  <a:schemeClr val="tx1"/>
                </a:solidFill>
                <a:latin typeface="宋体" panose="02010600030101010101" pitchFamily="2" charset="-122"/>
                <a:ea typeface="宋体" panose="02010600030101010101" pitchFamily="2" charset="-122"/>
              </a:rPr>
              <a:t>）。</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受精：鱼卵受精常用干法授精。将排出来的鱼卵放入预先准备好的塑料盘中（图</a:t>
            </a:r>
            <a:r>
              <a:rPr lang="en-US" altLang="zh-CN" sz="2000" dirty="0">
                <a:solidFill>
                  <a:schemeClr val="tx1"/>
                </a:solidFill>
                <a:latin typeface="宋体" panose="02010600030101010101" pitchFamily="2" charset="-122"/>
                <a:ea typeface="宋体" panose="02010600030101010101" pitchFamily="2" charset="-122"/>
              </a:rPr>
              <a:t>9</a:t>
            </a:r>
            <a:r>
              <a:rPr lang="zh-CN" altLang="en-US" sz="2000" dirty="0">
                <a:solidFill>
                  <a:schemeClr val="tx1"/>
                </a:solidFill>
                <a:latin typeface="宋体" panose="02010600030101010101" pitchFamily="2" charset="-122"/>
                <a:ea typeface="宋体" panose="02010600030101010101" pitchFamily="2" charset="-122"/>
              </a:rPr>
              <a:t>）。一般来说，</a:t>
            </a:r>
            <a:r>
              <a:rPr lang="en-US" altLang="zh-CN" sz="2000" dirty="0">
                <a:solidFill>
                  <a:schemeClr val="tx1"/>
                </a:solidFill>
                <a:latin typeface="宋体" panose="02010600030101010101" pitchFamily="2" charset="-122"/>
                <a:ea typeface="宋体" panose="02010600030101010101" pitchFamily="2" charset="-122"/>
              </a:rPr>
              <a:t>1400</a:t>
            </a:r>
            <a:r>
              <a:rPr lang="zh-CN" altLang="en-US" sz="2000" dirty="0">
                <a:solidFill>
                  <a:schemeClr val="tx1"/>
                </a:solidFill>
                <a:latin typeface="宋体" panose="02010600030101010101" pitchFamily="2" charset="-122"/>
                <a:ea typeface="宋体" panose="02010600030101010101" pitchFamily="2" charset="-122"/>
              </a:rPr>
              <a:t>个鱼卵的重量为</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克。然后捞出雄鱼，排出它的精液，快速倒在鱼卵上（雄鱼</a:t>
            </a:r>
            <a:r>
              <a:rPr lang="en-US" altLang="zh-CN" sz="2000" dirty="0">
                <a:solidFill>
                  <a:schemeClr val="tx1"/>
                </a:solidFill>
                <a:latin typeface="宋体" panose="02010600030101010101" pitchFamily="2" charset="-122"/>
                <a:ea typeface="宋体" panose="02010600030101010101" pitchFamily="2" charset="-122"/>
              </a:rPr>
              <a:t>2</a:t>
            </a:r>
            <a:r>
              <a:rPr lang="zh-CN" altLang="en-US" sz="2000" dirty="0">
                <a:solidFill>
                  <a:schemeClr val="tx1"/>
                </a:solidFill>
                <a:latin typeface="宋体" panose="02010600030101010101" pitchFamily="2" charset="-122"/>
                <a:ea typeface="宋体" panose="02010600030101010101" pitchFamily="2" charset="-122"/>
              </a:rPr>
              <a:t>条），并用鸡翅轻轻搅拌（图</a:t>
            </a:r>
            <a:r>
              <a:rPr lang="en-US" altLang="zh-CN" sz="2000" dirty="0">
                <a:solidFill>
                  <a:schemeClr val="tx1"/>
                </a:solidFill>
                <a:latin typeface="宋体" panose="02010600030101010101" pitchFamily="2" charset="-122"/>
                <a:ea typeface="宋体" panose="02010600030101010101" pitchFamily="2" charset="-122"/>
              </a:rPr>
              <a:t>10</a:t>
            </a:r>
            <a:r>
              <a:rPr lang="zh-CN" altLang="en-US" sz="2000" dirty="0">
                <a:solidFill>
                  <a:schemeClr val="tx1"/>
                </a:solidFill>
                <a:latin typeface="宋体" panose="02010600030101010101" pitchFamily="2" charset="-122"/>
                <a:ea typeface="宋体" panose="02010600030101010101" pitchFamily="2" charset="-122"/>
              </a:rPr>
              <a:t>）。</a:t>
            </a:r>
            <a:endParaRPr lang="en-US" sz="2000" dirty="0">
              <a:solidFill>
                <a:schemeClr val="tx1"/>
              </a:solidFill>
              <a:latin typeface="宋体" panose="02010600030101010101" pitchFamily="2" charset="-122"/>
              <a:ea typeface="宋体" panose="02010600030101010101" pitchFamily="2" charset="-122"/>
            </a:endParaRPr>
          </a:p>
        </p:txBody>
      </p:sp>
      <p:sp>
        <p:nvSpPr>
          <p:cNvPr id="6" name="Rectangle 5">
            <a:extLst>
              <a:ext uri="{FF2B5EF4-FFF2-40B4-BE49-F238E27FC236}">
                <a16:creationId xmlns:a16="http://schemas.microsoft.com/office/drawing/2014/main" id="{7383CD0D-5791-149F-40E4-D5B1130749A9}"/>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8</a:t>
            </a:r>
          </a:p>
        </p:txBody>
      </p:sp>
      <p:sp>
        <p:nvSpPr>
          <p:cNvPr id="4" name="Rectangle 3">
            <a:extLst>
              <a:ext uri="{FF2B5EF4-FFF2-40B4-BE49-F238E27FC236}">
                <a16:creationId xmlns:a16="http://schemas.microsoft.com/office/drawing/2014/main" id="{95021B49-FD33-C4E1-7B3E-3E866A2B980C}"/>
              </a:ext>
            </a:extLst>
          </p:cNvPr>
          <p:cNvSpPr/>
          <p:nvPr/>
        </p:nvSpPr>
        <p:spPr>
          <a:xfrm>
            <a:off x="2483768" y="6309320"/>
            <a:ext cx="2012004" cy="4499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b="1" dirty="0">
                <a:solidFill>
                  <a:srgbClr val="006666"/>
                </a:solidFill>
                <a:latin typeface="+mn-ea"/>
              </a:rPr>
              <a:t>图</a:t>
            </a:r>
            <a:r>
              <a:rPr lang="en-US" altLang="zh-CN" b="1" dirty="0">
                <a:solidFill>
                  <a:srgbClr val="006666"/>
                </a:solidFill>
                <a:latin typeface="+mn-ea"/>
              </a:rPr>
              <a:t>9</a:t>
            </a:r>
            <a:r>
              <a:rPr lang="zh-CN" altLang="en-US" b="1" dirty="0">
                <a:solidFill>
                  <a:srgbClr val="006666"/>
                </a:solidFill>
                <a:latin typeface="+mn-ea"/>
              </a:rPr>
              <a:t>：排出鱼卵</a:t>
            </a:r>
            <a:endParaRPr lang="en-US" b="1" dirty="0">
              <a:solidFill>
                <a:srgbClr val="006666"/>
              </a:solidFill>
              <a:latin typeface="+mn-ea"/>
            </a:endParaRPr>
          </a:p>
        </p:txBody>
      </p:sp>
      <p:sp>
        <p:nvSpPr>
          <p:cNvPr id="5" name="Rectangle 4">
            <a:extLst>
              <a:ext uri="{FF2B5EF4-FFF2-40B4-BE49-F238E27FC236}">
                <a16:creationId xmlns:a16="http://schemas.microsoft.com/office/drawing/2014/main" id="{F253AE32-12DB-FB8B-D5B5-890D67F5C083}"/>
              </a:ext>
            </a:extLst>
          </p:cNvPr>
          <p:cNvSpPr/>
          <p:nvPr/>
        </p:nvSpPr>
        <p:spPr>
          <a:xfrm>
            <a:off x="4705338" y="6309320"/>
            <a:ext cx="2012004" cy="4499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b="1" dirty="0">
                <a:solidFill>
                  <a:srgbClr val="006666"/>
                </a:solidFill>
                <a:latin typeface="+mn-ea"/>
              </a:rPr>
              <a:t>图</a:t>
            </a:r>
            <a:r>
              <a:rPr lang="en-US" altLang="zh-CN" b="1" dirty="0">
                <a:solidFill>
                  <a:srgbClr val="006666"/>
                </a:solidFill>
                <a:latin typeface="+mn-ea"/>
              </a:rPr>
              <a:t>10</a:t>
            </a:r>
            <a:r>
              <a:rPr lang="zh-CN" altLang="en-US" b="1" dirty="0">
                <a:solidFill>
                  <a:srgbClr val="006666"/>
                </a:solidFill>
                <a:latin typeface="+mn-ea"/>
              </a:rPr>
              <a:t>：排出精液</a:t>
            </a:r>
            <a:endParaRPr lang="en-US" b="1" dirty="0">
              <a:solidFill>
                <a:srgbClr val="006666"/>
              </a:solidFill>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6DEDB08B-71C9-6A2A-94F4-540A1701720D}"/>
              </a:ext>
            </a:extLst>
          </p:cNvPr>
          <p:cNvSpPr/>
          <p:nvPr/>
        </p:nvSpPr>
        <p:spPr>
          <a:xfrm>
            <a:off x="2035724" y="4653136"/>
            <a:ext cx="2680292" cy="1656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然后我们用鸡翅轻轻搅拌，然后将其转移到面纱上以清洗黏土。快速清洗三遍，直到黏土干净为止。</a:t>
            </a:r>
            <a:endParaRPr lang="en-US" sz="2000"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21437F27-E914-4B24-02E5-8A885B9CA5F9}"/>
              </a:ext>
            </a:extLst>
          </p:cNvPr>
          <p:cNvSpPr/>
          <p:nvPr/>
        </p:nvSpPr>
        <p:spPr>
          <a:xfrm>
            <a:off x="1791694" y="260648"/>
            <a:ext cx="5560612" cy="2592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优质的精液是白色的粘稠糊状，很容易去排出。用鸡翅轻轻搅拌一会儿，让鱼卵受精后，我们需要加一点水，形成容易搅拌的液体混合物，继续搅拌一分钟，以帮助鱼卵熟透。最后，我们需要加水清洗鱼卵上残留的润滑剂或精液。</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收到受精卵后，我们立即将用布过滤黏土粉混合物倒入塑料盘中，以去除卵子的粘稠的物质（图</a:t>
            </a:r>
            <a:r>
              <a:rPr lang="en-US" altLang="zh-CN" sz="2000" dirty="0">
                <a:solidFill>
                  <a:schemeClr val="tx1"/>
                </a:solidFill>
                <a:latin typeface="宋体" panose="02010600030101010101" pitchFamily="2" charset="-122"/>
                <a:ea typeface="宋体" panose="02010600030101010101" pitchFamily="2" charset="-122"/>
              </a:rPr>
              <a:t>12</a:t>
            </a:r>
            <a:r>
              <a:rPr lang="zh-CN" altLang="en-US" sz="2000" dirty="0">
                <a:solidFill>
                  <a:schemeClr val="tx1"/>
                </a:solidFill>
                <a:latin typeface="宋体" panose="02010600030101010101" pitchFamily="2" charset="-122"/>
                <a:ea typeface="宋体" panose="02010600030101010101" pitchFamily="2" charset="-122"/>
              </a:rPr>
              <a:t>）。</a:t>
            </a:r>
            <a:endParaRPr lang="en-US" sz="2000" dirty="0">
              <a:solidFill>
                <a:schemeClr val="tx1"/>
              </a:solidFill>
              <a:latin typeface="宋体" panose="02010600030101010101" pitchFamily="2" charset="-122"/>
              <a:ea typeface="宋体" panose="02010600030101010101" pitchFamily="2" charset="-122"/>
            </a:endParaRPr>
          </a:p>
        </p:txBody>
      </p:sp>
      <p:sp>
        <p:nvSpPr>
          <p:cNvPr id="6" name="Rectangle 5">
            <a:extLst>
              <a:ext uri="{FF2B5EF4-FFF2-40B4-BE49-F238E27FC236}">
                <a16:creationId xmlns:a16="http://schemas.microsoft.com/office/drawing/2014/main" id="{20E3D60B-4871-2474-E4D9-5A8AB880D64A}"/>
              </a:ext>
            </a:extLst>
          </p:cNvPr>
          <p:cNvSpPr/>
          <p:nvPr/>
        </p:nvSpPr>
        <p:spPr>
          <a:xfrm>
            <a:off x="2369868" y="4293096"/>
            <a:ext cx="2012004" cy="360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b="1" dirty="0">
                <a:solidFill>
                  <a:srgbClr val="006666"/>
                </a:solidFill>
                <a:latin typeface="+mn-ea"/>
              </a:rPr>
              <a:t>图</a:t>
            </a:r>
            <a:r>
              <a:rPr lang="en-US" altLang="zh-CN" b="1" dirty="0">
                <a:solidFill>
                  <a:srgbClr val="006666"/>
                </a:solidFill>
                <a:latin typeface="+mn-ea"/>
              </a:rPr>
              <a:t>11</a:t>
            </a:r>
            <a:r>
              <a:rPr lang="zh-CN" altLang="en-US" b="1" dirty="0">
                <a:solidFill>
                  <a:srgbClr val="006666"/>
                </a:solidFill>
                <a:latin typeface="+mn-ea"/>
              </a:rPr>
              <a:t>：受精</a:t>
            </a:r>
            <a:endParaRPr lang="en-US" b="1" dirty="0">
              <a:solidFill>
                <a:srgbClr val="006666"/>
              </a:solidFill>
              <a:latin typeface="+mn-ea"/>
            </a:endParaRPr>
          </a:p>
        </p:txBody>
      </p:sp>
      <p:sp>
        <p:nvSpPr>
          <p:cNvPr id="7" name="Rectangle 6">
            <a:extLst>
              <a:ext uri="{FF2B5EF4-FFF2-40B4-BE49-F238E27FC236}">
                <a16:creationId xmlns:a16="http://schemas.microsoft.com/office/drawing/2014/main" id="{23363978-EA2C-A66F-EE25-522878AD641B}"/>
              </a:ext>
            </a:extLst>
          </p:cNvPr>
          <p:cNvSpPr/>
          <p:nvPr/>
        </p:nvSpPr>
        <p:spPr>
          <a:xfrm>
            <a:off x="4572000" y="4293096"/>
            <a:ext cx="2343284" cy="360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b="1" dirty="0">
                <a:solidFill>
                  <a:srgbClr val="006666"/>
                </a:solidFill>
                <a:latin typeface="+mn-ea"/>
              </a:rPr>
              <a:t>图</a:t>
            </a:r>
            <a:r>
              <a:rPr lang="en-US" altLang="zh-CN" b="1" dirty="0">
                <a:solidFill>
                  <a:srgbClr val="006666"/>
                </a:solidFill>
                <a:latin typeface="+mn-ea"/>
              </a:rPr>
              <a:t>12</a:t>
            </a:r>
            <a:r>
              <a:rPr lang="zh-CN" altLang="en-US" b="1" dirty="0">
                <a:solidFill>
                  <a:srgbClr val="006666"/>
                </a:solidFill>
                <a:latin typeface="+mn-ea"/>
              </a:rPr>
              <a:t>：清除粘性物质</a:t>
            </a:r>
            <a:endParaRPr lang="en-US" b="1" dirty="0">
              <a:solidFill>
                <a:srgbClr val="006666"/>
              </a:solidFill>
              <a:latin typeface="+mn-ea"/>
            </a:endParaRPr>
          </a:p>
        </p:txBody>
      </p:sp>
      <p:sp>
        <p:nvSpPr>
          <p:cNvPr id="8" name="Rectangle 7">
            <a:extLst>
              <a:ext uri="{FF2B5EF4-FFF2-40B4-BE49-F238E27FC236}">
                <a16:creationId xmlns:a16="http://schemas.microsoft.com/office/drawing/2014/main" id="{22B3126D-FAA4-0B8A-CD03-A53CF836213A}"/>
              </a:ext>
            </a:extLst>
          </p:cNvPr>
          <p:cNvSpPr/>
          <p:nvPr/>
        </p:nvSpPr>
        <p:spPr>
          <a:xfrm>
            <a:off x="4716016" y="6051777"/>
            <a:ext cx="2012004" cy="360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b="1" dirty="0">
                <a:solidFill>
                  <a:srgbClr val="006666"/>
                </a:solidFill>
                <a:latin typeface="+mn-ea"/>
              </a:rPr>
              <a:t>图</a:t>
            </a:r>
            <a:r>
              <a:rPr lang="en-US" altLang="zh-CN" b="1" dirty="0">
                <a:solidFill>
                  <a:srgbClr val="006666"/>
                </a:solidFill>
                <a:latin typeface="+mn-ea"/>
              </a:rPr>
              <a:t>13</a:t>
            </a:r>
            <a:r>
              <a:rPr lang="zh-CN" altLang="en-US" b="1" dirty="0">
                <a:solidFill>
                  <a:srgbClr val="006666"/>
                </a:solidFill>
                <a:latin typeface="+mn-ea"/>
              </a:rPr>
              <a:t>：清楚</a:t>
            </a:r>
            <a:r>
              <a:rPr lang="zh-CN" altLang="en-US" sz="1800" b="1" dirty="0">
                <a:solidFill>
                  <a:srgbClr val="006666"/>
                </a:solidFill>
                <a:latin typeface="宋体" panose="02010600030101010101" pitchFamily="2" charset="-122"/>
                <a:ea typeface="宋体" panose="02010600030101010101" pitchFamily="2" charset="-122"/>
              </a:rPr>
              <a:t>黏土</a:t>
            </a:r>
            <a:endParaRPr lang="en-US" b="1" dirty="0">
              <a:solidFill>
                <a:srgbClr val="006666"/>
              </a:solidFill>
              <a:latin typeface="+mn-ea"/>
            </a:endParaRPr>
          </a:p>
        </p:txBody>
      </p:sp>
      <p:sp>
        <p:nvSpPr>
          <p:cNvPr id="9" name="Rectangle 8">
            <a:extLst>
              <a:ext uri="{FF2B5EF4-FFF2-40B4-BE49-F238E27FC236}">
                <a16:creationId xmlns:a16="http://schemas.microsoft.com/office/drawing/2014/main" id="{3319CB67-AE58-7E9F-7E04-49F25A3C807A}"/>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9</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3DFC8D54-3B9E-9E79-F680-8D57636D286F}"/>
              </a:ext>
            </a:extLst>
          </p:cNvPr>
          <p:cNvSpPr/>
          <p:nvPr/>
        </p:nvSpPr>
        <p:spPr>
          <a:xfrm>
            <a:off x="1619672" y="260648"/>
            <a:ext cx="5904656" cy="61926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最后，我们将清洗好的鱼卵转移到孵化玻璃杯中，使用玻璃仪器量杯测量鸡蛋的数量。</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400" b="1" dirty="0">
                <a:solidFill>
                  <a:srgbClr val="3333CC"/>
                </a:solidFill>
                <a:latin typeface="宋体" panose="02010600030101010101" pitchFamily="2" charset="-122"/>
                <a:ea typeface="宋体" panose="02010600030101010101" pitchFamily="2" charset="-122"/>
              </a:rPr>
              <a:t>4.</a:t>
            </a:r>
            <a:r>
              <a:rPr lang="zh-CN" altLang="en-US" sz="2400" b="1" dirty="0">
                <a:solidFill>
                  <a:srgbClr val="3333CC"/>
                </a:solidFill>
                <a:latin typeface="宋体" panose="02010600030101010101" pitchFamily="2" charset="-122"/>
                <a:ea typeface="宋体" panose="02010600030101010101" pitchFamily="2" charset="-122"/>
              </a:rPr>
              <a:t>鱼卵孵化</a:t>
            </a:r>
            <a:endParaRPr lang="en-US" altLang="zh-CN" sz="2400" b="1" dirty="0">
              <a:solidFill>
                <a:srgbClr val="3333CC"/>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图</a:t>
            </a:r>
            <a:r>
              <a:rPr lang="en-US" altLang="zh-CN" sz="2000" dirty="0">
                <a:solidFill>
                  <a:schemeClr val="tx1"/>
                </a:solidFill>
                <a:latin typeface="宋体" panose="02010600030101010101" pitchFamily="2" charset="-122"/>
                <a:ea typeface="宋体" panose="02010600030101010101" pitchFamily="2" charset="-122"/>
              </a:rPr>
              <a:t>14</a:t>
            </a:r>
            <a:r>
              <a:rPr lang="zh-CN" altLang="en-US" sz="2000" dirty="0">
                <a:solidFill>
                  <a:schemeClr val="tx1"/>
                </a:solidFill>
                <a:latin typeface="宋体" panose="02010600030101010101" pitchFamily="2" charset="-122"/>
                <a:ea typeface="宋体" panose="02010600030101010101" pitchFamily="2" charset="-122"/>
              </a:rPr>
              <a:t>显示了用于孵化鱼卵的玻璃管系统，由</a:t>
            </a:r>
            <a:r>
              <a:rPr lang="en-US" altLang="zh-CN" sz="2000" dirty="0">
                <a:solidFill>
                  <a:schemeClr val="tx1"/>
                </a:solidFill>
                <a:latin typeface="宋体" panose="02010600030101010101" pitchFamily="2" charset="-122"/>
                <a:ea typeface="宋体" panose="02010600030101010101" pitchFamily="2" charset="-122"/>
              </a:rPr>
              <a:t>6</a:t>
            </a:r>
            <a:r>
              <a:rPr lang="zh-CN" altLang="en-US" sz="2000" dirty="0">
                <a:solidFill>
                  <a:schemeClr val="tx1"/>
                </a:solidFill>
                <a:latin typeface="宋体" panose="02010600030101010101" pitchFamily="2" charset="-122"/>
                <a:ea typeface="宋体" panose="02010600030101010101" pitchFamily="2" charset="-122"/>
              </a:rPr>
              <a:t>个管子组成，每个管子可容纳</a:t>
            </a:r>
            <a:r>
              <a:rPr lang="en-US" altLang="zh-CN" sz="2000" dirty="0">
                <a:solidFill>
                  <a:schemeClr val="tx1"/>
                </a:solidFill>
                <a:latin typeface="宋体" panose="02010600030101010101" pitchFamily="2" charset="-122"/>
                <a:ea typeface="宋体" panose="02010600030101010101" pitchFamily="2" charset="-122"/>
              </a:rPr>
              <a:t>10</a:t>
            </a:r>
            <a:r>
              <a:rPr lang="zh-CN" altLang="en-US" sz="2000" dirty="0">
                <a:solidFill>
                  <a:schemeClr val="tx1"/>
                </a:solidFill>
                <a:latin typeface="宋体" panose="02010600030101010101" pitchFamily="2" charset="-122"/>
                <a:ea typeface="宋体" panose="02010600030101010101" pitchFamily="2" charset="-122"/>
              </a:rPr>
              <a:t>升水，其下方有一个底座，以及带有四个</a:t>
            </a:r>
            <a:r>
              <a:rPr lang="en-US" altLang="zh-CN" sz="2000" dirty="0">
                <a:solidFill>
                  <a:schemeClr val="tx1"/>
                </a:solidFill>
                <a:latin typeface="宋体" panose="02010600030101010101" pitchFamily="2" charset="-122"/>
                <a:ea typeface="宋体" panose="02010600030101010101" pitchFamily="2" charset="-122"/>
              </a:rPr>
              <a:t>Hapa</a:t>
            </a:r>
            <a:r>
              <a:rPr lang="zh-CN" altLang="en-US" sz="2000" dirty="0">
                <a:solidFill>
                  <a:schemeClr val="tx1"/>
                </a:solidFill>
                <a:latin typeface="宋体" panose="02010600030101010101" pitchFamily="2" charset="-122"/>
                <a:ea typeface="宋体" panose="02010600030101010101" pitchFamily="2" charset="-122"/>
              </a:rPr>
              <a:t>网的</a:t>
            </a:r>
            <a:r>
              <a:rPr lang="en-US" altLang="zh-CN" sz="2000" dirty="0">
                <a:solidFill>
                  <a:schemeClr val="tx1"/>
                </a:solidFill>
                <a:latin typeface="宋体" panose="02010600030101010101" pitchFamily="2" charset="-122"/>
                <a:ea typeface="宋体" panose="02010600030101010101" pitchFamily="2" charset="-122"/>
              </a:rPr>
              <a:t>1000</a:t>
            </a:r>
            <a:r>
              <a:rPr lang="zh-CN" altLang="en-US" sz="2000" dirty="0">
                <a:solidFill>
                  <a:schemeClr val="tx1"/>
                </a:solidFill>
                <a:latin typeface="宋体" panose="02010600030101010101" pitchFamily="2" charset="-122"/>
                <a:ea typeface="宋体" panose="02010600030101010101" pitchFamily="2" charset="-122"/>
              </a:rPr>
              <a:t>升塑料池，用于筛选刚孵化的鱼。另外，还有一个在储水箱容量为</a:t>
            </a:r>
            <a:r>
              <a:rPr lang="en-US" altLang="zh-CN" sz="2000" dirty="0">
                <a:solidFill>
                  <a:schemeClr val="tx1"/>
                </a:solidFill>
                <a:latin typeface="宋体" panose="02010600030101010101" pitchFamily="2" charset="-122"/>
                <a:ea typeface="宋体" panose="02010600030101010101" pitchFamily="2" charset="-122"/>
              </a:rPr>
              <a:t>200</a:t>
            </a:r>
            <a:r>
              <a:rPr lang="zh-CN" altLang="en-US" sz="2000" dirty="0">
                <a:solidFill>
                  <a:schemeClr val="tx1"/>
                </a:solidFill>
                <a:latin typeface="宋体" panose="02010600030101010101" pitchFamily="2" charset="-122"/>
                <a:ea typeface="宋体" panose="02010600030101010101" pitchFamily="2" charset="-122"/>
              </a:rPr>
              <a:t>升准备的水泵电机。水从水库泵入，通过孵化玻璃杯的水管的刚孵化的鱼苗池。  </a:t>
            </a:r>
            <a:endParaRPr lang="en-US" altLang="zh-CN" sz="2000" dirty="0">
              <a:solidFill>
                <a:schemeClr val="tx1"/>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需要孵化的受精鱼卵，需要称重</a:t>
            </a:r>
            <a:r>
              <a:rPr lang="en-US" altLang="zh-CN" sz="2000" dirty="0">
                <a:solidFill>
                  <a:schemeClr val="tx1"/>
                </a:solidFill>
                <a:latin typeface="宋体" panose="02010600030101010101" pitchFamily="2" charset="-122"/>
                <a:ea typeface="宋体" panose="02010600030101010101" pitchFamily="2" charset="-122"/>
              </a:rPr>
              <a:t>500</a:t>
            </a:r>
            <a:r>
              <a:rPr lang="zh-CN" altLang="en-US" sz="2000" dirty="0">
                <a:solidFill>
                  <a:schemeClr val="tx1"/>
                </a:solidFill>
                <a:latin typeface="宋体" panose="02010600030101010101" pitchFamily="2" charset="-122"/>
                <a:ea typeface="宋体" panose="02010600030101010101" pitchFamily="2" charset="-122"/>
              </a:rPr>
              <a:t>克，并放到每个玻璃杯里。水的流量由控制节流的水阀控制。鱼卵的位置保持在孵化杯的底部和中心（图 </a:t>
            </a:r>
            <a:r>
              <a:rPr lang="en-US" altLang="zh-CN" sz="2000" dirty="0">
                <a:solidFill>
                  <a:schemeClr val="tx1"/>
                </a:solidFill>
                <a:latin typeface="宋体" panose="02010600030101010101" pitchFamily="2" charset="-122"/>
                <a:ea typeface="宋体" panose="02010600030101010101" pitchFamily="2" charset="-122"/>
              </a:rPr>
              <a:t>15</a:t>
            </a:r>
            <a:r>
              <a:rPr lang="zh-CN" altLang="en-US" sz="2000" dirty="0">
                <a:solidFill>
                  <a:schemeClr val="tx1"/>
                </a:solidFill>
                <a:latin typeface="宋体" panose="02010600030101010101" pitchFamily="2" charset="-122"/>
                <a:ea typeface="宋体" panose="02010600030101010101" pitchFamily="2" charset="-122"/>
              </a:rPr>
              <a:t>）。</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质量好的鱼卵，是圆圆的，尺寸小，青黄色，并碰到水时有粘性。鱼卵的大小范围为 </a:t>
            </a:r>
            <a:r>
              <a:rPr lang="en-US" altLang="zh-CN" sz="2000" dirty="0">
                <a:solidFill>
                  <a:schemeClr val="tx1"/>
                </a:solidFill>
                <a:latin typeface="宋体" panose="02010600030101010101" pitchFamily="2" charset="-122"/>
                <a:ea typeface="宋体" panose="02010600030101010101" pitchFamily="2" charset="-122"/>
              </a:rPr>
              <a:t>1.1 </a:t>
            </a:r>
            <a:r>
              <a:rPr lang="zh-CN" altLang="en-US" sz="2000" dirty="0">
                <a:solidFill>
                  <a:schemeClr val="tx1"/>
                </a:solidFill>
                <a:latin typeface="宋体" panose="02010600030101010101" pitchFamily="2" charset="-122"/>
                <a:ea typeface="宋体" panose="02010600030101010101" pitchFamily="2" charset="-122"/>
              </a:rPr>
              <a:t>毫米至 </a:t>
            </a:r>
            <a:r>
              <a:rPr lang="en-US" altLang="zh-CN" sz="2000" dirty="0">
                <a:solidFill>
                  <a:schemeClr val="tx1"/>
                </a:solidFill>
                <a:latin typeface="宋体" panose="02010600030101010101" pitchFamily="2" charset="-122"/>
                <a:ea typeface="宋体" panose="02010600030101010101" pitchFamily="2" charset="-122"/>
              </a:rPr>
              <a:t>1.5 </a:t>
            </a:r>
            <a:r>
              <a:rPr lang="zh-CN" altLang="en-US" sz="2000" dirty="0">
                <a:solidFill>
                  <a:schemeClr val="tx1"/>
                </a:solidFill>
                <a:latin typeface="宋体" panose="02010600030101010101" pitchFamily="2" charset="-122"/>
                <a:ea typeface="宋体" panose="02010600030101010101" pitchFamily="2" charset="-122"/>
              </a:rPr>
              <a:t>毫米。预览的演变过程如图</a:t>
            </a:r>
            <a:r>
              <a:rPr lang="en-US" altLang="zh-CN" sz="2000" dirty="0">
                <a:solidFill>
                  <a:schemeClr val="tx1"/>
                </a:solidFill>
                <a:latin typeface="宋体" panose="02010600030101010101" pitchFamily="2" charset="-122"/>
                <a:ea typeface="宋体" panose="02010600030101010101" pitchFamily="2" charset="-122"/>
              </a:rPr>
              <a:t>16</a:t>
            </a:r>
            <a:r>
              <a:rPr lang="zh-CN" altLang="en-US" sz="2000" dirty="0">
                <a:solidFill>
                  <a:schemeClr val="tx1"/>
                </a:solidFill>
                <a:latin typeface="宋体" panose="02010600030101010101" pitchFamily="2" charset="-122"/>
                <a:ea typeface="宋体" panose="02010600030101010101" pitchFamily="2" charset="-122"/>
              </a:rPr>
              <a:t>所示。受精后，鱼卵将在</a:t>
            </a:r>
            <a:r>
              <a:rPr lang="en-US" altLang="zh-CN" sz="2000" dirty="0">
                <a:solidFill>
                  <a:schemeClr val="tx1"/>
                </a:solidFill>
                <a:latin typeface="宋体" panose="02010600030101010101" pitchFamily="2" charset="-122"/>
                <a:ea typeface="宋体" panose="02010600030101010101" pitchFamily="2" charset="-122"/>
              </a:rPr>
              <a:t>26</a:t>
            </a:r>
            <a:r>
              <a:rPr lang="zh-CN" altLang="en-US" sz="2000" dirty="0">
                <a:solidFill>
                  <a:schemeClr val="tx1"/>
                </a:solidFill>
                <a:latin typeface="宋体" panose="02010600030101010101" pitchFamily="2" charset="-122"/>
                <a:ea typeface="宋体" panose="02010600030101010101" pitchFamily="2" charset="-122"/>
              </a:rPr>
              <a:t>至</a:t>
            </a:r>
            <a:r>
              <a:rPr lang="en-US" altLang="zh-CN" sz="2000" dirty="0">
                <a:solidFill>
                  <a:schemeClr val="tx1"/>
                </a:solidFill>
                <a:latin typeface="宋体" panose="02010600030101010101" pitchFamily="2" charset="-122"/>
                <a:ea typeface="宋体" panose="02010600030101010101" pitchFamily="2" charset="-122"/>
              </a:rPr>
              <a:t>30</a:t>
            </a:r>
            <a:r>
              <a:rPr lang="zh-CN" altLang="en-US" sz="2000" dirty="0">
                <a:solidFill>
                  <a:schemeClr val="tx1"/>
                </a:solidFill>
                <a:latin typeface="宋体" panose="02010600030101010101" pitchFamily="2" charset="-122"/>
                <a:ea typeface="宋体" panose="02010600030101010101" pitchFamily="2" charset="-122"/>
              </a:rPr>
              <a:t>摄氏度的条件下，在</a:t>
            </a:r>
            <a:r>
              <a:rPr lang="en-US" altLang="zh-CN" sz="2000" dirty="0">
                <a:solidFill>
                  <a:schemeClr val="tx1"/>
                </a:solidFill>
                <a:latin typeface="宋体" panose="02010600030101010101" pitchFamily="2" charset="-122"/>
                <a:ea typeface="宋体" panose="02010600030101010101" pitchFamily="2" charset="-122"/>
              </a:rPr>
              <a:t>20</a:t>
            </a:r>
            <a:r>
              <a:rPr lang="zh-CN" altLang="en-US" sz="2000" dirty="0">
                <a:solidFill>
                  <a:schemeClr val="tx1"/>
                </a:solidFill>
                <a:latin typeface="宋体" panose="02010600030101010101" pitchFamily="2" charset="-122"/>
                <a:ea typeface="宋体" panose="02010600030101010101" pitchFamily="2" charset="-122"/>
              </a:rPr>
              <a:t>小时内开始孵化。刚孵化的幼鱼体长约</a:t>
            </a:r>
            <a:r>
              <a:rPr lang="en-US" altLang="zh-CN" sz="2000" dirty="0">
                <a:solidFill>
                  <a:schemeClr val="tx1"/>
                </a:solidFill>
                <a:latin typeface="宋体" panose="02010600030101010101" pitchFamily="2" charset="-122"/>
                <a:ea typeface="宋体" panose="02010600030101010101" pitchFamily="2" charset="-122"/>
              </a:rPr>
              <a:t>4</a:t>
            </a:r>
            <a:r>
              <a:rPr lang="zh-CN" altLang="en-US" sz="2000" dirty="0">
                <a:solidFill>
                  <a:schemeClr val="tx1"/>
                </a:solidFill>
                <a:latin typeface="宋体" panose="02010600030101010101" pitchFamily="2" charset="-122"/>
                <a:ea typeface="宋体" panose="02010600030101010101" pitchFamily="2" charset="-122"/>
              </a:rPr>
              <a:t>毫米，并在水中缓慢游动，然后沿着水流从玻璃杯浮出到</a:t>
            </a:r>
            <a:r>
              <a:rPr lang="en-US" altLang="zh-CN" sz="2000" dirty="0">
                <a:solidFill>
                  <a:schemeClr val="tx1"/>
                </a:solidFill>
                <a:latin typeface="宋体" panose="02010600030101010101" pitchFamily="2" charset="-122"/>
                <a:ea typeface="宋体" panose="02010600030101010101" pitchFamily="2" charset="-122"/>
              </a:rPr>
              <a:t>Hapa</a:t>
            </a:r>
            <a:r>
              <a:rPr lang="zh-CN" altLang="en-US" sz="2000" dirty="0">
                <a:solidFill>
                  <a:schemeClr val="tx1"/>
                </a:solidFill>
                <a:latin typeface="宋体" panose="02010600030101010101" pitchFamily="2" charset="-122"/>
                <a:ea typeface="宋体" panose="02010600030101010101" pitchFamily="2" charset="-122"/>
              </a:rPr>
              <a:t>网（大小为</a:t>
            </a:r>
            <a:r>
              <a:rPr lang="en-US" altLang="zh-CN" sz="2000" dirty="0">
                <a:solidFill>
                  <a:schemeClr val="tx1"/>
                </a:solidFill>
                <a:latin typeface="宋体" panose="02010600030101010101" pitchFamily="2" charset="-122"/>
                <a:ea typeface="宋体" panose="02010600030101010101" pitchFamily="2" charset="-122"/>
              </a:rPr>
              <a:t>0.2</a:t>
            </a:r>
            <a:r>
              <a:rPr lang="zh-CN" altLang="en-US" sz="2000" dirty="0">
                <a:solidFill>
                  <a:schemeClr val="tx1"/>
                </a:solidFill>
                <a:latin typeface="宋体" panose="02010600030101010101" pitchFamily="2" charset="-122"/>
                <a:ea typeface="宋体" panose="02010600030101010101" pitchFamily="2" charset="-122"/>
              </a:rPr>
              <a:t>毫米）。受精</a:t>
            </a:r>
            <a:r>
              <a:rPr lang="en-US" altLang="zh-CN" sz="2000" dirty="0">
                <a:solidFill>
                  <a:schemeClr val="tx1"/>
                </a:solidFill>
                <a:latin typeface="宋体" panose="02010600030101010101" pitchFamily="2" charset="-122"/>
                <a:ea typeface="宋体" panose="02010600030101010101" pitchFamily="2" charset="-122"/>
              </a:rPr>
              <a:t>28</a:t>
            </a:r>
            <a:r>
              <a:rPr lang="zh-CN" altLang="en-US" sz="2000" dirty="0">
                <a:solidFill>
                  <a:schemeClr val="tx1"/>
                </a:solidFill>
                <a:latin typeface="宋体" panose="02010600030101010101" pitchFamily="2" charset="-122"/>
                <a:ea typeface="宋体" panose="02010600030101010101" pitchFamily="2" charset="-122"/>
              </a:rPr>
              <a:t>个小时后，幼鱼将完全孵化</a:t>
            </a:r>
            <a:endParaRPr lang="en-US" sz="2000" dirty="0">
              <a:solidFill>
                <a:schemeClr val="tx1"/>
              </a:solidFill>
              <a:latin typeface="宋体" panose="02010600030101010101" pitchFamily="2" charset="-122"/>
              <a:ea typeface="宋体" panose="02010600030101010101" pitchFamily="2" charset="-122"/>
            </a:endParaRPr>
          </a:p>
        </p:txBody>
      </p:sp>
      <p:sp>
        <p:nvSpPr>
          <p:cNvPr id="5" name="Rectangle 4">
            <a:extLst>
              <a:ext uri="{FF2B5EF4-FFF2-40B4-BE49-F238E27FC236}">
                <a16:creationId xmlns:a16="http://schemas.microsoft.com/office/drawing/2014/main" id="{071993D6-1B89-EB93-5DA9-E2AFAC3E01E1}"/>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10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3D40A6DF-C2B4-AB26-6A48-8E023144C555}"/>
              </a:ext>
            </a:extLst>
          </p:cNvPr>
          <p:cNvSpPr/>
          <p:nvPr/>
        </p:nvSpPr>
        <p:spPr>
          <a:xfrm>
            <a:off x="1619672" y="2852936"/>
            <a:ext cx="6048672" cy="338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受精率的推算：我们可以在受精后</a:t>
            </a:r>
            <a:r>
              <a:rPr lang="en-US" altLang="zh-CN" sz="2000" dirty="0">
                <a:solidFill>
                  <a:schemeClr val="tx1"/>
                </a:solidFill>
                <a:latin typeface="宋体" panose="02010600030101010101" pitchFamily="2" charset="-122"/>
                <a:ea typeface="宋体" panose="02010600030101010101" pitchFamily="2" charset="-122"/>
              </a:rPr>
              <a:t>6</a:t>
            </a:r>
            <a:r>
              <a:rPr lang="zh-CN" altLang="en-US" sz="2000" dirty="0">
                <a:solidFill>
                  <a:schemeClr val="tx1"/>
                </a:solidFill>
                <a:latin typeface="宋体" panose="02010600030101010101" pitchFamily="2" charset="-122"/>
                <a:ea typeface="宋体" panose="02010600030101010101" pitchFamily="2" charset="-122"/>
              </a:rPr>
              <a:t>小时的</a:t>
            </a:r>
            <a:r>
              <a:rPr lang="en-US" altLang="zh-CN" sz="2000" dirty="0">
                <a:solidFill>
                  <a:schemeClr val="tx1"/>
                </a:solidFill>
                <a:latin typeface="宋体" panose="02010600030101010101" pitchFamily="2" charset="-122"/>
                <a:ea typeface="宋体" panose="02010600030101010101" pitchFamily="2" charset="-122"/>
              </a:rPr>
              <a:t>Gast-</a:t>
            </a:r>
            <a:r>
              <a:rPr lang="en-US" altLang="zh-CN" sz="2000" dirty="0" err="1">
                <a:solidFill>
                  <a:schemeClr val="tx1"/>
                </a:solidFill>
                <a:latin typeface="宋体" panose="02010600030101010101" pitchFamily="2" charset="-122"/>
                <a:ea typeface="宋体" panose="02010600030101010101" pitchFamily="2" charset="-122"/>
              </a:rPr>
              <a:t>rula</a:t>
            </a:r>
            <a:r>
              <a:rPr lang="zh-CN" altLang="en-US" sz="2000" dirty="0">
                <a:solidFill>
                  <a:schemeClr val="tx1"/>
                </a:solidFill>
                <a:latin typeface="宋体" panose="02010600030101010101" pitchFamily="2" charset="-122"/>
                <a:ea typeface="宋体" panose="02010600030101010101" pitchFamily="2" charset="-122"/>
              </a:rPr>
              <a:t>期（图</a:t>
            </a:r>
            <a:r>
              <a:rPr lang="en-US" altLang="zh-CN" sz="2000" dirty="0">
                <a:solidFill>
                  <a:schemeClr val="tx1"/>
                </a:solidFill>
                <a:latin typeface="宋体" panose="02010600030101010101" pitchFamily="2" charset="-122"/>
                <a:ea typeface="宋体" panose="02010600030101010101" pitchFamily="2" charset="-122"/>
              </a:rPr>
              <a:t>16</a:t>
            </a:r>
            <a:r>
              <a:rPr lang="zh-CN" altLang="en-US" sz="2000" dirty="0">
                <a:solidFill>
                  <a:schemeClr val="tx1"/>
                </a:solidFill>
                <a:latin typeface="宋体" panose="02010600030101010101" pitchFamily="2" charset="-122"/>
                <a:ea typeface="宋体" panose="02010600030101010101" pitchFamily="2" charset="-122"/>
              </a:rPr>
              <a:t>）推算受精率。为了估计平均受精率，我们将从孵卵杯中取出 </a:t>
            </a:r>
            <a:r>
              <a:rPr lang="en-US" altLang="zh-CN" sz="2000" dirty="0">
                <a:solidFill>
                  <a:schemeClr val="tx1"/>
                </a:solidFill>
                <a:latin typeface="宋体" panose="02010600030101010101" pitchFamily="2" charset="-122"/>
                <a:ea typeface="宋体" panose="02010600030101010101" pitchFamily="2" charset="-122"/>
              </a:rPr>
              <a:t>5 </a:t>
            </a:r>
            <a:r>
              <a:rPr lang="zh-CN" altLang="en-US" sz="2000" dirty="0">
                <a:solidFill>
                  <a:schemeClr val="tx1"/>
                </a:solidFill>
                <a:latin typeface="宋体" panose="02010600030101010101" pitchFamily="2" charset="-122"/>
                <a:ea typeface="宋体" panose="02010600030101010101" pitchFamily="2" charset="-122"/>
              </a:rPr>
              <a:t>毫升的玻璃量杯的三个样本。在显微镜下仔细检查样品并计数。</a:t>
            </a:r>
            <a:endParaRPr lang="en-US" altLang="zh-CN" sz="2000" dirty="0">
              <a:solidFill>
                <a:schemeClr val="tx1"/>
              </a:solidFill>
              <a:latin typeface="宋体" panose="02010600030101010101" pitchFamily="2" charset="-122"/>
              <a:ea typeface="宋体" panose="02010600030101010101" pitchFamily="2" charset="-122"/>
            </a:endParaRPr>
          </a:p>
          <a:p>
            <a:endParaRPr lang="en-US" altLang="zh-CN" sz="2000" dirty="0">
              <a:solidFill>
                <a:schemeClr val="tx1"/>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受精率（</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（受精卵子数量</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卵子总数量）</a:t>
            </a:r>
            <a:r>
              <a:rPr lang="en-US" altLang="zh-CN" sz="2000" dirty="0">
                <a:solidFill>
                  <a:schemeClr val="tx1"/>
                </a:solidFill>
                <a:latin typeface="宋体" panose="02010600030101010101" pitchFamily="2" charset="-122"/>
                <a:ea typeface="宋体" panose="02010600030101010101" pitchFamily="2" charset="-122"/>
              </a:rPr>
              <a:t>* 100</a:t>
            </a:r>
          </a:p>
        </p:txBody>
      </p:sp>
      <p:sp>
        <p:nvSpPr>
          <p:cNvPr id="4" name="Rectangle 3">
            <a:extLst>
              <a:ext uri="{FF2B5EF4-FFF2-40B4-BE49-F238E27FC236}">
                <a16:creationId xmlns:a16="http://schemas.microsoft.com/office/drawing/2014/main" id="{3573D193-5871-C39C-FBD6-3BEB7266D97E}"/>
              </a:ext>
            </a:extLst>
          </p:cNvPr>
          <p:cNvSpPr/>
          <p:nvPr/>
        </p:nvSpPr>
        <p:spPr>
          <a:xfrm>
            <a:off x="2258422" y="2276872"/>
            <a:ext cx="2165342" cy="576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b="1" dirty="0">
                <a:solidFill>
                  <a:srgbClr val="006666"/>
                </a:solidFill>
                <a:latin typeface="+mn-ea"/>
              </a:rPr>
              <a:t>图</a:t>
            </a:r>
            <a:r>
              <a:rPr lang="en-US" altLang="zh-CN" b="1" dirty="0">
                <a:solidFill>
                  <a:srgbClr val="006666"/>
                </a:solidFill>
                <a:latin typeface="+mn-ea"/>
              </a:rPr>
              <a:t>14</a:t>
            </a:r>
            <a:r>
              <a:rPr lang="zh-CN" altLang="en-US" b="1" dirty="0">
                <a:solidFill>
                  <a:srgbClr val="006666"/>
                </a:solidFill>
                <a:latin typeface="+mn-ea"/>
              </a:rPr>
              <a:t>：孵化池系统</a:t>
            </a:r>
            <a:endParaRPr lang="en-US" b="1" dirty="0">
              <a:solidFill>
                <a:srgbClr val="006666"/>
              </a:solidFill>
              <a:latin typeface="+mn-ea"/>
            </a:endParaRPr>
          </a:p>
        </p:txBody>
      </p:sp>
      <p:sp>
        <p:nvSpPr>
          <p:cNvPr id="5" name="Rectangle 4">
            <a:extLst>
              <a:ext uri="{FF2B5EF4-FFF2-40B4-BE49-F238E27FC236}">
                <a16:creationId xmlns:a16="http://schemas.microsoft.com/office/drawing/2014/main" id="{FB2930F9-F5B7-6D71-7782-E2EC3FCF82FE}"/>
              </a:ext>
            </a:extLst>
          </p:cNvPr>
          <p:cNvSpPr/>
          <p:nvPr/>
        </p:nvSpPr>
        <p:spPr>
          <a:xfrm>
            <a:off x="4423764" y="2276872"/>
            <a:ext cx="2308476" cy="576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b="1" dirty="0">
                <a:solidFill>
                  <a:srgbClr val="006666"/>
                </a:solidFill>
                <a:latin typeface="+mn-ea"/>
              </a:rPr>
              <a:t>图</a:t>
            </a:r>
            <a:r>
              <a:rPr lang="en-US" altLang="zh-CN" b="1" dirty="0">
                <a:solidFill>
                  <a:srgbClr val="006666"/>
                </a:solidFill>
                <a:latin typeface="+mn-ea"/>
              </a:rPr>
              <a:t>15</a:t>
            </a:r>
            <a:r>
              <a:rPr lang="zh-CN" altLang="en-US" b="1" dirty="0">
                <a:solidFill>
                  <a:srgbClr val="006666"/>
                </a:solidFill>
                <a:latin typeface="+mn-ea"/>
              </a:rPr>
              <a:t>：孵卵玻璃杯</a:t>
            </a:r>
            <a:endParaRPr lang="en-US" b="1" dirty="0">
              <a:solidFill>
                <a:srgbClr val="006666"/>
              </a:solidFill>
              <a:latin typeface="+mn-ea"/>
            </a:endParaRPr>
          </a:p>
        </p:txBody>
      </p:sp>
      <p:sp>
        <p:nvSpPr>
          <p:cNvPr id="6" name="Rectangle 5">
            <a:extLst>
              <a:ext uri="{FF2B5EF4-FFF2-40B4-BE49-F238E27FC236}">
                <a16:creationId xmlns:a16="http://schemas.microsoft.com/office/drawing/2014/main" id="{77311B00-4441-8F7B-B3B6-16C93BAAF014}"/>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11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3"/>
          <a:stretch>
            <a:fillRect/>
          </a:stretch>
        </p:blipFill>
        <p:spPr>
          <a:xfrm>
            <a:off x="2035724" y="0"/>
            <a:ext cx="5072552" cy="6877050"/>
          </a:xfrm>
          <a:prstGeom prst="rect">
            <a:avLst/>
          </a:prstGeom>
        </p:spPr>
      </p:pic>
      <p:sp>
        <p:nvSpPr>
          <p:cNvPr id="3" name="Rectangle 2">
            <a:extLst>
              <a:ext uri="{FF2B5EF4-FFF2-40B4-BE49-F238E27FC236}">
                <a16:creationId xmlns:a16="http://schemas.microsoft.com/office/drawing/2014/main" id="{4B53D7D3-EF23-FF7C-A53A-3BDA8C69D9A2}"/>
              </a:ext>
            </a:extLst>
          </p:cNvPr>
          <p:cNvSpPr/>
          <p:nvPr/>
        </p:nvSpPr>
        <p:spPr>
          <a:xfrm>
            <a:off x="2193626" y="5949280"/>
            <a:ext cx="4756748" cy="576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b="1" dirty="0">
                <a:solidFill>
                  <a:srgbClr val="006666"/>
                </a:solidFill>
                <a:latin typeface="+mn-ea"/>
              </a:rPr>
              <a:t>图</a:t>
            </a:r>
            <a:r>
              <a:rPr lang="en-US" altLang="zh-CN" b="1" dirty="0">
                <a:solidFill>
                  <a:srgbClr val="006666"/>
                </a:solidFill>
                <a:latin typeface="+mn-ea"/>
              </a:rPr>
              <a:t>16</a:t>
            </a:r>
            <a:r>
              <a:rPr lang="zh-CN" altLang="en-US" b="1" dirty="0">
                <a:solidFill>
                  <a:srgbClr val="006666"/>
                </a:solidFill>
                <a:latin typeface="+mn-ea"/>
              </a:rPr>
              <a:t>：卵子的演变过程（温度温度</a:t>
            </a:r>
            <a:r>
              <a:rPr lang="en-US" altLang="zh-CN" b="1" dirty="0">
                <a:solidFill>
                  <a:srgbClr val="006666"/>
                </a:solidFill>
                <a:latin typeface="+mn-ea"/>
              </a:rPr>
              <a:t>26-27℃</a:t>
            </a:r>
            <a:r>
              <a:rPr lang="zh-CN" altLang="en-US" b="1" dirty="0">
                <a:solidFill>
                  <a:srgbClr val="006666"/>
                </a:solidFill>
                <a:latin typeface="+mn-ea"/>
              </a:rPr>
              <a:t>）资料来源 </a:t>
            </a:r>
            <a:r>
              <a:rPr lang="en-US" altLang="zh-CN" b="1" dirty="0" err="1">
                <a:solidFill>
                  <a:srgbClr val="006666"/>
                </a:solidFill>
                <a:latin typeface="+mn-ea"/>
              </a:rPr>
              <a:t>Mimid</a:t>
            </a:r>
            <a:r>
              <a:rPr lang="en-US" altLang="zh-CN" b="1" dirty="0">
                <a:solidFill>
                  <a:srgbClr val="006666"/>
                </a:solidFill>
                <a:latin typeface="+mn-ea"/>
              </a:rPr>
              <a:t>, M.A, et al. (2007)</a:t>
            </a:r>
            <a:endParaRPr lang="en-US" b="1" dirty="0">
              <a:solidFill>
                <a:srgbClr val="006666"/>
              </a:solidFill>
              <a:latin typeface="+mn-ea"/>
            </a:endParaRPr>
          </a:p>
        </p:txBody>
      </p:sp>
      <p:sp>
        <p:nvSpPr>
          <p:cNvPr id="4" name="Rectangle 3">
            <a:extLst>
              <a:ext uri="{FF2B5EF4-FFF2-40B4-BE49-F238E27FC236}">
                <a16:creationId xmlns:a16="http://schemas.microsoft.com/office/drawing/2014/main" id="{61F84C40-2626-FC1F-80D8-44F6994AD67C}"/>
              </a:ext>
            </a:extLst>
          </p:cNvPr>
          <p:cNvSpPr/>
          <p:nvPr/>
        </p:nvSpPr>
        <p:spPr>
          <a:xfrm>
            <a:off x="1439652" y="6589802"/>
            <a:ext cx="6264696" cy="2872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12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A21D96E1-8C9E-8012-136C-7EC4A46C311E}"/>
              </a:ext>
            </a:extLst>
          </p:cNvPr>
          <p:cNvSpPr/>
          <p:nvPr/>
        </p:nvSpPr>
        <p:spPr>
          <a:xfrm>
            <a:off x="323528" y="188640"/>
            <a:ext cx="8496944" cy="62646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孵化率估算：然后，随着 </a:t>
            </a:r>
            <a:r>
              <a:rPr lang="en-US" altLang="zh-CN" sz="2000" dirty="0">
                <a:solidFill>
                  <a:schemeClr val="tx1"/>
                </a:solidFill>
                <a:latin typeface="宋体" panose="02010600030101010101" pitchFamily="2" charset="-122"/>
                <a:ea typeface="宋体" panose="02010600030101010101" pitchFamily="2" charset="-122"/>
              </a:rPr>
              <a:t>hapa </a:t>
            </a:r>
            <a:r>
              <a:rPr lang="zh-CN" altLang="en-US" sz="2000" dirty="0">
                <a:solidFill>
                  <a:schemeClr val="tx1"/>
                </a:solidFill>
                <a:latin typeface="宋体" panose="02010600030101010101" pitchFamily="2" charset="-122"/>
                <a:ea typeface="宋体" panose="02010600030101010101" pitchFamily="2" charset="-122"/>
              </a:rPr>
              <a:t>中的幼鱼在孵化池中生长，我们将幼鱼转移到 </a:t>
            </a:r>
            <a:r>
              <a:rPr lang="en-US" altLang="zh-CN" sz="2000" dirty="0">
                <a:solidFill>
                  <a:schemeClr val="tx1"/>
                </a:solidFill>
                <a:latin typeface="宋体" panose="02010600030101010101" pitchFamily="2" charset="-122"/>
                <a:ea typeface="宋体" panose="02010600030101010101" pitchFamily="2" charset="-122"/>
              </a:rPr>
              <a:t>500 </a:t>
            </a:r>
            <a:r>
              <a:rPr lang="zh-CN" altLang="en-US" sz="2000" dirty="0">
                <a:solidFill>
                  <a:schemeClr val="tx1"/>
                </a:solidFill>
                <a:latin typeface="宋体" panose="02010600030101010101" pitchFamily="2" charset="-122"/>
                <a:ea typeface="宋体" panose="02010600030101010101" pitchFamily="2" charset="-122"/>
              </a:rPr>
              <a:t>或 </a:t>
            </a:r>
            <a:r>
              <a:rPr lang="en-US" altLang="zh-CN" sz="2000" dirty="0">
                <a:solidFill>
                  <a:schemeClr val="tx1"/>
                </a:solidFill>
                <a:latin typeface="宋体" panose="02010600030101010101" pitchFamily="2" charset="-122"/>
                <a:ea typeface="宋体" panose="02010600030101010101" pitchFamily="2" charset="-122"/>
              </a:rPr>
              <a:t>1,000 </a:t>
            </a:r>
            <a:r>
              <a:rPr lang="zh-CN" altLang="en-US" sz="2000" dirty="0">
                <a:solidFill>
                  <a:schemeClr val="tx1"/>
                </a:solidFill>
                <a:latin typeface="宋体" panose="02010600030101010101" pitchFamily="2" charset="-122"/>
                <a:ea typeface="宋体" panose="02010600030101010101" pitchFamily="2" charset="-122"/>
              </a:rPr>
              <a:t>升的容器中，以避免幼鱼的损失。</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孵化率是根据孵化的鱼的数量和排出的卵的总数来计算。我们从放着空气石的刚卵化的幼鱼的容器中，取出三个样本，每个样本含有</a:t>
            </a:r>
            <a:r>
              <a:rPr lang="en-US" altLang="zh-CN" sz="2000" dirty="0">
                <a:solidFill>
                  <a:schemeClr val="tx1"/>
                </a:solidFill>
                <a:latin typeface="宋体" panose="02010600030101010101" pitchFamily="2" charset="-122"/>
                <a:ea typeface="宋体" panose="02010600030101010101" pitchFamily="2" charset="-122"/>
              </a:rPr>
              <a:t>100</a:t>
            </a:r>
            <a:r>
              <a:rPr lang="zh-CN" altLang="en-US" sz="2000" dirty="0">
                <a:solidFill>
                  <a:schemeClr val="tx1"/>
                </a:solidFill>
                <a:latin typeface="宋体" panose="02010600030101010101" pitchFamily="2" charset="-122"/>
                <a:ea typeface="宋体" panose="02010600030101010101" pitchFamily="2" charset="-122"/>
              </a:rPr>
              <a:t>升水，使用玻璃量杯进行测量，并使用放大镜对鱼进行计数。按水量和幼鱼数量计算，来计算幼鱼总数（</a:t>
            </a:r>
            <a:r>
              <a:rPr lang="en-US" altLang="zh-CN" sz="2000" dirty="0">
                <a:solidFill>
                  <a:schemeClr val="tx1"/>
                </a:solidFill>
                <a:latin typeface="宋体" panose="02010600030101010101" pitchFamily="2" charset="-122"/>
                <a:ea typeface="宋体" panose="02010600030101010101" pitchFamily="2" charset="-122"/>
              </a:rPr>
              <a:t>100 ml x 3 </a:t>
            </a:r>
            <a:r>
              <a:rPr lang="zh-CN" altLang="en-US" sz="2000" dirty="0">
                <a:solidFill>
                  <a:schemeClr val="tx1"/>
                </a:solidFill>
                <a:latin typeface="宋体" panose="02010600030101010101" pitchFamily="2" charset="-122"/>
                <a:ea typeface="宋体" panose="02010600030101010101" pitchFamily="2" charset="-122"/>
              </a:rPr>
              <a:t>次）。转移后，我们可以估计孵化的幼鱼的数量。</a:t>
            </a:r>
            <a:endParaRPr lang="en-US" altLang="zh-CN" sz="2000" dirty="0">
              <a:solidFill>
                <a:schemeClr val="tx1"/>
              </a:solidFill>
              <a:latin typeface="宋体" panose="02010600030101010101" pitchFamily="2" charset="-122"/>
              <a:ea typeface="宋体" panose="02010600030101010101" pitchFamily="2" charset="-122"/>
            </a:endParaRPr>
          </a:p>
          <a:p>
            <a:endParaRPr lang="en-US" altLang="zh-CN" sz="2000" dirty="0">
              <a:solidFill>
                <a:schemeClr val="tx1"/>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孵化数量</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（平均的已数幼鱼数量</a:t>
            </a:r>
            <a:r>
              <a:rPr lang="en-US" altLang="zh-CN" sz="2000" dirty="0">
                <a:solidFill>
                  <a:schemeClr val="tx1"/>
                </a:solidFill>
                <a:latin typeface="宋体" panose="02010600030101010101" pitchFamily="2" charset="-122"/>
                <a:ea typeface="宋体" panose="02010600030101010101" pitchFamily="2" charset="-122"/>
              </a:rPr>
              <a:t>/100</a:t>
            </a:r>
            <a:r>
              <a:rPr lang="zh-CN" altLang="en-US" sz="2000" dirty="0">
                <a:solidFill>
                  <a:schemeClr val="tx1"/>
                </a:solidFill>
                <a:latin typeface="宋体" panose="02010600030101010101" pitchFamily="2" charset="-122"/>
                <a:ea typeface="宋体" panose="02010600030101010101" pitchFamily="2" charset="-122"/>
              </a:rPr>
              <a:t>毫升的水量）</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容纳幼鱼的容器水量</a:t>
            </a:r>
            <a:endParaRPr lang="en-US" altLang="zh-CN" sz="2000" dirty="0">
              <a:solidFill>
                <a:schemeClr val="tx1"/>
              </a:solidFill>
              <a:latin typeface="宋体" panose="02010600030101010101" pitchFamily="2" charset="-122"/>
              <a:ea typeface="宋体" panose="02010600030101010101" pitchFamily="2" charset="-122"/>
            </a:endParaRPr>
          </a:p>
          <a:p>
            <a:endParaRPr lang="en-US" altLang="zh-CN" sz="2000" dirty="0">
              <a:solidFill>
                <a:schemeClr val="tx1"/>
              </a:solidFill>
              <a:latin typeface="宋体" panose="02010600030101010101" pitchFamily="2" charset="-122"/>
              <a:ea typeface="宋体" panose="02010600030101010101" pitchFamily="2" charset="-122"/>
            </a:endParaRPr>
          </a:p>
          <a:p>
            <a:r>
              <a:rPr lang="zh-CN" altLang="en-US" sz="2000" b="1" dirty="0">
                <a:solidFill>
                  <a:schemeClr val="tx1"/>
                </a:solidFill>
                <a:latin typeface="宋体" panose="02010600030101010101" pitchFamily="2" charset="-122"/>
                <a:ea typeface="宋体" panose="02010600030101010101" pitchFamily="2" charset="-122"/>
              </a:rPr>
              <a:t>    孵化率的计算</a:t>
            </a:r>
            <a:endParaRPr lang="en-US" altLang="zh-CN" sz="2000" b="1" dirty="0">
              <a:solidFill>
                <a:schemeClr val="tx1"/>
              </a:solidFill>
              <a:latin typeface="宋体" panose="02010600030101010101" pitchFamily="2" charset="-122"/>
              <a:ea typeface="宋体" panose="02010600030101010101" pitchFamily="2" charset="-122"/>
            </a:endParaRPr>
          </a:p>
          <a:p>
            <a:endParaRPr lang="en-US" altLang="zh-CN" sz="2000" dirty="0">
              <a:solidFill>
                <a:schemeClr val="tx1"/>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孵化率（</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孵化数量</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卵子总数量（</a:t>
            </a:r>
            <a:r>
              <a:rPr lang="en-US" altLang="zh-CN" sz="2000" dirty="0">
                <a:solidFill>
                  <a:schemeClr val="tx1"/>
                </a:solidFill>
                <a:latin typeface="宋体" panose="02010600030101010101" pitchFamily="2" charset="-122"/>
                <a:ea typeface="宋体" panose="02010600030101010101" pitchFamily="2" charset="-122"/>
              </a:rPr>
              <a:t>1400</a:t>
            </a:r>
            <a:r>
              <a:rPr lang="zh-CN" altLang="en-US" sz="2000" dirty="0">
                <a:solidFill>
                  <a:schemeClr val="tx1"/>
                </a:solidFill>
                <a:latin typeface="宋体" panose="02010600030101010101" pitchFamily="2" charset="-122"/>
                <a:ea typeface="宋体" panose="02010600030101010101" pitchFamily="2" charset="-122"/>
              </a:rPr>
              <a:t>鱼卵</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克</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鱼卵重量）</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×100</a:t>
            </a:r>
          </a:p>
          <a:p>
            <a:endParaRPr lang="en-US" altLang="zh-CN" sz="2000" dirty="0">
              <a:solidFill>
                <a:schemeClr val="tx1"/>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另一方面，要及时将掉到缸底的破损鱼卵抽出来，并经常换水，因为水质可能受破损的精蛋，造成难闻的气味。因此，我们需要换</a:t>
            </a:r>
            <a:r>
              <a:rPr lang="en-US" altLang="zh-CN" sz="2000" dirty="0">
                <a:solidFill>
                  <a:schemeClr val="tx1"/>
                </a:solidFill>
                <a:latin typeface="宋体" panose="02010600030101010101" pitchFamily="2" charset="-122"/>
                <a:ea typeface="宋体" panose="02010600030101010101" pitchFamily="2" charset="-122"/>
              </a:rPr>
              <a:t>50%</a:t>
            </a:r>
            <a:r>
              <a:rPr lang="zh-CN" altLang="en-US" sz="2000" dirty="0">
                <a:solidFill>
                  <a:schemeClr val="tx1"/>
                </a:solidFill>
                <a:latin typeface="宋体" panose="02010600030101010101" pitchFamily="2" charset="-122"/>
                <a:ea typeface="宋体" panose="02010600030101010101" pitchFamily="2" charset="-122"/>
              </a:rPr>
              <a:t>水换，并至少换水</a:t>
            </a:r>
            <a:r>
              <a:rPr lang="en-US" altLang="zh-CN" sz="2000" dirty="0">
                <a:solidFill>
                  <a:schemeClr val="tx1"/>
                </a:solidFill>
                <a:latin typeface="宋体" panose="02010600030101010101" pitchFamily="2" charset="-122"/>
                <a:ea typeface="宋体" panose="02010600030101010101" pitchFamily="2" charset="-122"/>
              </a:rPr>
              <a:t>3</a:t>
            </a:r>
            <a:r>
              <a:rPr lang="zh-CN" altLang="en-US" sz="2000" dirty="0">
                <a:solidFill>
                  <a:schemeClr val="tx1"/>
                </a:solidFill>
                <a:latin typeface="宋体" panose="02010600030101010101" pitchFamily="2" charset="-122"/>
                <a:ea typeface="宋体" panose="02010600030101010101" pitchFamily="2" charset="-122"/>
              </a:rPr>
              <a:t>次，然后才能将幼鱼放入池塘中养殖。</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endParaRPr lang="en-US" sz="2000"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EDAF7A92-22DB-5F0C-E498-76ED26A663DC}"/>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13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770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B9281B35-2E30-F502-4BA5-E1AE004311B6}"/>
              </a:ext>
            </a:extLst>
          </p:cNvPr>
          <p:cNvSpPr/>
          <p:nvPr/>
        </p:nvSpPr>
        <p:spPr>
          <a:xfrm>
            <a:off x="1007604" y="260647"/>
            <a:ext cx="7092788" cy="2016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刚孵出的鱼两侧呈弧形，而且既有预备的食物。幼鱼体长</a:t>
            </a:r>
            <a:r>
              <a:rPr lang="en-US" altLang="zh-CN" sz="2000" dirty="0">
                <a:solidFill>
                  <a:schemeClr val="tx1"/>
                </a:solidFill>
                <a:latin typeface="宋体" panose="02010600030101010101" pitchFamily="2" charset="-122"/>
                <a:ea typeface="宋体" panose="02010600030101010101" pitchFamily="2" charset="-122"/>
              </a:rPr>
              <a:t>4</a:t>
            </a:r>
            <a:r>
              <a:rPr lang="zh-CN" altLang="en-US" sz="2000" dirty="0">
                <a:solidFill>
                  <a:schemeClr val="tx1"/>
                </a:solidFill>
                <a:latin typeface="宋体" panose="02010600030101010101" pitchFamily="2" charset="-122"/>
                <a:ea typeface="宋体" panose="02010600030101010101" pitchFamily="2" charset="-122"/>
              </a:rPr>
              <a:t>毫米，眼睛尚未形成，嘴未张开（图</a:t>
            </a:r>
            <a:r>
              <a:rPr lang="en-US" altLang="zh-CN" sz="2000" dirty="0">
                <a:solidFill>
                  <a:schemeClr val="tx1"/>
                </a:solidFill>
                <a:latin typeface="宋体" panose="02010600030101010101" pitchFamily="2" charset="-122"/>
                <a:ea typeface="宋体" panose="02010600030101010101" pitchFamily="2" charset="-122"/>
              </a:rPr>
              <a:t>17</a:t>
            </a:r>
            <a:r>
              <a:rPr lang="zh-CN" altLang="en-US" sz="2000" dirty="0">
                <a:solidFill>
                  <a:schemeClr val="tx1"/>
                </a:solidFill>
                <a:latin typeface="宋体" panose="02010600030101010101" pitchFamily="2" charset="-122"/>
                <a:ea typeface="宋体" panose="02010600030101010101" pitchFamily="2" charset="-122"/>
              </a:rPr>
              <a:t>）。</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通过吸收营养，幼鱼可在孵化后迅速生长，在</a:t>
            </a:r>
            <a:r>
              <a:rPr lang="en-US" altLang="zh-CN" sz="2000" dirty="0">
                <a:solidFill>
                  <a:schemeClr val="tx1"/>
                </a:solidFill>
                <a:latin typeface="宋体" panose="02010600030101010101" pitchFamily="2" charset="-122"/>
                <a:ea typeface="宋体" panose="02010600030101010101" pitchFamily="2" charset="-122"/>
              </a:rPr>
              <a:t>16</a:t>
            </a:r>
            <a:r>
              <a:rPr lang="zh-CN" altLang="en-US" sz="2000" dirty="0">
                <a:solidFill>
                  <a:schemeClr val="tx1"/>
                </a:solidFill>
                <a:latin typeface="宋体" panose="02010600030101010101" pitchFamily="2" charset="-122"/>
                <a:ea typeface="宋体" panose="02010600030101010101" pitchFamily="2" charset="-122"/>
              </a:rPr>
              <a:t>小时内，幼鱼开始张开扣，带有繁殖孔和牙齿（图</a:t>
            </a:r>
            <a:r>
              <a:rPr lang="en-US" altLang="zh-CN" sz="2000" dirty="0">
                <a:solidFill>
                  <a:schemeClr val="tx1"/>
                </a:solidFill>
                <a:latin typeface="宋体" panose="02010600030101010101" pitchFamily="2" charset="-122"/>
                <a:ea typeface="宋体" panose="02010600030101010101" pitchFamily="2" charset="-122"/>
              </a:rPr>
              <a:t>18</a:t>
            </a:r>
            <a:r>
              <a:rPr lang="zh-CN" altLang="en-US" sz="2000" dirty="0">
                <a:solidFill>
                  <a:schemeClr val="tx1"/>
                </a:solidFill>
                <a:latin typeface="宋体" panose="02010600030101010101" pitchFamily="2" charset="-122"/>
                <a:ea typeface="宋体" panose="02010600030101010101" pitchFamily="2" charset="-122"/>
              </a:rPr>
              <a:t>）。鱼的消化系统随后启动，并发挥重要作用，因此孵化后</a:t>
            </a:r>
            <a:r>
              <a:rPr lang="en-US" altLang="zh-CN" sz="2000" dirty="0">
                <a:solidFill>
                  <a:schemeClr val="tx1"/>
                </a:solidFill>
                <a:latin typeface="宋体" panose="02010600030101010101" pitchFamily="2" charset="-122"/>
                <a:ea typeface="宋体" panose="02010600030101010101" pitchFamily="2" charset="-122"/>
              </a:rPr>
              <a:t>30</a:t>
            </a:r>
            <a:r>
              <a:rPr lang="zh-CN" altLang="en-US" sz="2000" dirty="0">
                <a:solidFill>
                  <a:schemeClr val="tx1"/>
                </a:solidFill>
                <a:latin typeface="宋体" panose="02010600030101010101" pitchFamily="2" charset="-122"/>
                <a:ea typeface="宋体" panose="02010600030101010101" pitchFamily="2" charset="-122"/>
              </a:rPr>
              <a:t>小时开始第一次喂食（图</a:t>
            </a:r>
            <a:r>
              <a:rPr lang="en-US" altLang="zh-CN" sz="2000" dirty="0">
                <a:solidFill>
                  <a:schemeClr val="tx1"/>
                </a:solidFill>
                <a:latin typeface="宋体" panose="02010600030101010101" pitchFamily="2" charset="-122"/>
                <a:ea typeface="宋体" panose="02010600030101010101" pitchFamily="2" charset="-122"/>
              </a:rPr>
              <a:t>17-18</a:t>
            </a:r>
            <a:r>
              <a:rPr lang="zh-CN" altLang="en-US" sz="2000" dirty="0">
                <a:solidFill>
                  <a:schemeClr val="tx1"/>
                </a:solidFill>
                <a:latin typeface="宋体" panose="02010600030101010101" pitchFamily="2" charset="-122"/>
                <a:ea typeface="宋体" panose="02010600030101010101" pitchFamily="2" charset="-122"/>
              </a:rPr>
              <a:t>）。</a:t>
            </a:r>
            <a:endParaRPr lang="en-US" sz="2000"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186F79E2-EB12-0C93-B0A5-CBCD9CB72C53}"/>
              </a:ext>
            </a:extLst>
          </p:cNvPr>
          <p:cNvSpPr/>
          <p:nvPr/>
        </p:nvSpPr>
        <p:spPr>
          <a:xfrm>
            <a:off x="1039996" y="4472115"/>
            <a:ext cx="7092788" cy="20162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200" b="1" dirty="0">
                <a:solidFill>
                  <a:srgbClr val="3333CC"/>
                </a:solidFill>
                <a:latin typeface="宋体" panose="02010600030101010101" pitchFamily="2" charset="-122"/>
                <a:ea typeface="宋体" panose="02010600030101010101" pitchFamily="2" charset="-122"/>
              </a:rPr>
              <a:t>5.</a:t>
            </a:r>
            <a:r>
              <a:rPr lang="zh-CN" altLang="en-US" sz="2200" b="1" dirty="0">
                <a:solidFill>
                  <a:srgbClr val="3333CC"/>
                </a:solidFill>
                <a:latin typeface="宋体" panose="02010600030101010101" pitchFamily="2" charset="-122"/>
                <a:ea typeface="宋体" panose="02010600030101010101" pitchFamily="2" charset="-122"/>
              </a:rPr>
              <a:t>幼鱼的养殖</a:t>
            </a:r>
            <a:endParaRPr lang="en-US" altLang="zh-CN" sz="2200" b="1" dirty="0">
              <a:solidFill>
                <a:srgbClr val="3333CC"/>
              </a:solidFill>
              <a:latin typeface="宋体" panose="02010600030101010101" pitchFamily="2" charset="-122"/>
              <a:ea typeface="宋体" panose="02010600030101010101" pitchFamily="2" charset="-122"/>
            </a:endParaRPr>
          </a:p>
          <a:p>
            <a:r>
              <a:rPr lang="en-US" altLang="zh-CN" sz="2200" b="1" dirty="0">
                <a:solidFill>
                  <a:srgbClr val="3333CC"/>
                </a:solidFill>
                <a:latin typeface="宋体" panose="02010600030101010101" pitchFamily="2" charset="-122"/>
                <a:ea typeface="宋体" panose="02010600030101010101" pitchFamily="2" charset="-122"/>
              </a:rPr>
              <a:t>5.1 </a:t>
            </a:r>
            <a:r>
              <a:rPr lang="zh-CN" altLang="en-US" sz="2200" b="1" dirty="0">
                <a:solidFill>
                  <a:srgbClr val="3333CC"/>
                </a:solidFill>
                <a:latin typeface="宋体" panose="02010600030101010101" pitchFamily="2" charset="-122"/>
                <a:ea typeface="宋体" panose="02010600030101010101" pitchFamily="2" charset="-122"/>
              </a:rPr>
              <a:t>幼鱼的早期喂养</a:t>
            </a:r>
            <a:endParaRPr lang="en-US" altLang="zh-CN" sz="2200" b="1" dirty="0">
              <a:solidFill>
                <a:srgbClr val="3333CC"/>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池塘内氧气系统的准备：氧气系统是通过在池塘的中心和深处放置 </a:t>
            </a:r>
            <a:r>
              <a:rPr lang="en-US" altLang="zh-CN" sz="2000" dirty="0">
                <a:solidFill>
                  <a:schemeClr val="tx1"/>
                </a:solidFill>
                <a:latin typeface="宋体" panose="02010600030101010101" pitchFamily="2" charset="-122"/>
                <a:ea typeface="宋体" panose="02010600030101010101" pitchFamily="2" charset="-122"/>
              </a:rPr>
              <a:t>16 </a:t>
            </a:r>
            <a:r>
              <a:rPr lang="zh-CN" altLang="en-US" sz="2000" dirty="0">
                <a:solidFill>
                  <a:schemeClr val="tx1"/>
                </a:solidFill>
                <a:latin typeface="宋体" panose="02010600030101010101" pitchFamily="2" charset="-122"/>
                <a:ea typeface="宋体" panose="02010600030101010101" pitchFamily="2" charset="-122"/>
              </a:rPr>
              <a:t>个空气石来设计的。对于面积在 </a:t>
            </a:r>
            <a:r>
              <a:rPr lang="en-US" altLang="zh-CN" sz="2000" dirty="0">
                <a:solidFill>
                  <a:schemeClr val="tx1"/>
                </a:solidFill>
                <a:latin typeface="宋体" panose="02010600030101010101" pitchFamily="2" charset="-122"/>
                <a:ea typeface="宋体" panose="02010600030101010101" pitchFamily="2" charset="-122"/>
              </a:rPr>
              <a:t>800 </a:t>
            </a:r>
            <a:r>
              <a:rPr lang="zh-CN" altLang="en-US" sz="2000" dirty="0">
                <a:solidFill>
                  <a:schemeClr val="tx1"/>
                </a:solidFill>
                <a:latin typeface="宋体" panose="02010600030101010101" pitchFamily="2" charset="-122"/>
                <a:ea typeface="宋体" panose="02010600030101010101" pitchFamily="2" charset="-122"/>
              </a:rPr>
              <a:t>平方米至 </a:t>
            </a:r>
            <a:r>
              <a:rPr lang="en-US" altLang="zh-CN" sz="2000" dirty="0">
                <a:solidFill>
                  <a:schemeClr val="tx1"/>
                </a:solidFill>
                <a:latin typeface="宋体" panose="02010600030101010101" pitchFamily="2" charset="-122"/>
                <a:ea typeface="宋体" panose="02010600030101010101" pitchFamily="2" charset="-122"/>
              </a:rPr>
              <a:t>1,900 </a:t>
            </a:r>
            <a:r>
              <a:rPr lang="zh-CN" altLang="en-US" sz="2000" dirty="0">
                <a:solidFill>
                  <a:schemeClr val="tx1"/>
                </a:solidFill>
                <a:latin typeface="宋体" panose="02010600030101010101" pitchFamily="2" charset="-122"/>
                <a:ea typeface="宋体" panose="02010600030101010101" pitchFamily="2" charset="-122"/>
              </a:rPr>
              <a:t>平方米的池塘，应在将幼鱼放入池塘前一天进行此准备工作（图 </a:t>
            </a:r>
            <a:r>
              <a:rPr lang="en-US" altLang="zh-CN" sz="2000" dirty="0">
                <a:solidFill>
                  <a:schemeClr val="tx1"/>
                </a:solidFill>
                <a:latin typeface="宋体" panose="02010600030101010101" pitchFamily="2" charset="-122"/>
                <a:ea typeface="宋体" panose="02010600030101010101" pitchFamily="2" charset="-122"/>
              </a:rPr>
              <a:t>19</a:t>
            </a:r>
            <a:r>
              <a:rPr lang="zh-CN" altLang="en-US" sz="2000" dirty="0">
                <a:solidFill>
                  <a:schemeClr val="tx1"/>
                </a:solidFill>
                <a:latin typeface="宋体" panose="02010600030101010101" pitchFamily="2" charset="-122"/>
                <a:ea typeface="宋体" panose="02010600030101010101" pitchFamily="2" charset="-122"/>
              </a:rPr>
              <a:t>）。</a:t>
            </a:r>
            <a:endParaRPr lang="en-US" sz="2000" dirty="0">
              <a:solidFill>
                <a:schemeClr val="tx1"/>
              </a:solidFill>
              <a:latin typeface="宋体" panose="02010600030101010101" pitchFamily="2" charset="-122"/>
              <a:ea typeface="宋体" panose="02010600030101010101" pitchFamily="2" charset="-122"/>
            </a:endParaRPr>
          </a:p>
        </p:txBody>
      </p:sp>
      <p:sp>
        <p:nvSpPr>
          <p:cNvPr id="5" name="Rectangle 4">
            <a:extLst>
              <a:ext uri="{FF2B5EF4-FFF2-40B4-BE49-F238E27FC236}">
                <a16:creationId xmlns:a16="http://schemas.microsoft.com/office/drawing/2014/main" id="{B9EED605-ED38-981B-C32E-F47ACDA14C96}"/>
              </a:ext>
            </a:extLst>
          </p:cNvPr>
          <p:cNvSpPr/>
          <p:nvPr/>
        </p:nvSpPr>
        <p:spPr>
          <a:xfrm>
            <a:off x="899592" y="3894374"/>
            <a:ext cx="4032448" cy="504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1600" b="1" dirty="0">
                <a:solidFill>
                  <a:srgbClr val="006666"/>
                </a:solidFill>
                <a:latin typeface="+mn-ea"/>
              </a:rPr>
              <a:t>图</a:t>
            </a:r>
            <a:r>
              <a:rPr lang="en-US" altLang="zh-CN" sz="1600" b="1" dirty="0">
                <a:solidFill>
                  <a:srgbClr val="006666"/>
                </a:solidFill>
                <a:latin typeface="+mn-ea"/>
              </a:rPr>
              <a:t>17</a:t>
            </a:r>
            <a:r>
              <a:rPr lang="zh-CN" altLang="en-US" sz="1600" b="1" dirty="0">
                <a:solidFill>
                  <a:srgbClr val="006666"/>
                </a:solidFill>
                <a:latin typeface="+mn-ea"/>
              </a:rPr>
              <a:t>：刚孵化的幼鱼</a:t>
            </a:r>
            <a:endParaRPr lang="en-US" altLang="zh-CN" sz="1600" b="1" dirty="0">
              <a:solidFill>
                <a:srgbClr val="006666"/>
              </a:solidFill>
              <a:latin typeface="+mn-ea"/>
            </a:endParaRPr>
          </a:p>
          <a:p>
            <a:pPr algn="ctr"/>
            <a:r>
              <a:rPr lang="en-US" altLang="zh-CN" sz="1600" dirty="0">
                <a:solidFill>
                  <a:srgbClr val="006666"/>
                </a:solidFill>
                <a:latin typeface="+mn-ea"/>
              </a:rPr>
              <a:t>(</a:t>
            </a:r>
            <a:r>
              <a:rPr lang="zh-CN" altLang="en-US" sz="1600" dirty="0">
                <a:solidFill>
                  <a:srgbClr val="006666"/>
                </a:solidFill>
                <a:latin typeface="+mn-ea"/>
              </a:rPr>
              <a:t>资源 </a:t>
            </a:r>
            <a:r>
              <a:rPr lang="en-US" altLang="zh-CN" sz="1600" dirty="0" err="1">
                <a:solidFill>
                  <a:srgbClr val="006666"/>
                </a:solidFill>
                <a:latin typeface="+mn-ea"/>
              </a:rPr>
              <a:t>Mimid</a:t>
            </a:r>
            <a:r>
              <a:rPr lang="en-US" altLang="zh-CN" sz="1600" dirty="0">
                <a:solidFill>
                  <a:srgbClr val="006666"/>
                </a:solidFill>
                <a:latin typeface="+mn-ea"/>
              </a:rPr>
              <a:t>, M.A, et al. (2007))</a:t>
            </a:r>
            <a:endParaRPr lang="en-US" sz="1600" dirty="0">
              <a:solidFill>
                <a:srgbClr val="006666"/>
              </a:solidFill>
              <a:latin typeface="+mn-ea"/>
            </a:endParaRPr>
          </a:p>
        </p:txBody>
      </p:sp>
      <p:sp>
        <p:nvSpPr>
          <p:cNvPr id="6" name="Rectangle 5">
            <a:extLst>
              <a:ext uri="{FF2B5EF4-FFF2-40B4-BE49-F238E27FC236}">
                <a16:creationId xmlns:a16="http://schemas.microsoft.com/office/drawing/2014/main" id="{2D508EEF-F1DC-5664-0131-429B3CAEED68}"/>
              </a:ext>
            </a:extLst>
          </p:cNvPr>
          <p:cNvSpPr/>
          <p:nvPr/>
        </p:nvSpPr>
        <p:spPr>
          <a:xfrm>
            <a:off x="4443980" y="3850199"/>
            <a:ext cx="2664296" cy="504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1600" b="1" dirty="0">
                <a:solidFill>
                  <a:srgbClr val="006666"/>
                </a:solidFill>
                <a:latin typeface="+mn-ea"/>
              </a:rPr>
              <a:t>图</a:t>
            </a:r>
            <a:r>
              <a:rPr lang="en-US" altLang="zh-CN" sz="1600" b="1" dirty="0">
                <a:solidFill>
                  <a:srgbClr val="006666"/>
                </a:solidFill>
                <a:latin typeface="+mn-ea"/>
              </a:rPr>
              <a:t>18</a:t>
            </a:r>
            <a:r>
              <a:rPr lang="zh-CN" altLang="en-US" sz="1600" b="1" dirty="0">
                <a:solidFill>
                  <a:srgbClr val="006666"/>
                </a:solidFill>
                <a:latin typeface="+mn-ea"/>
              </a:rPr>
              <a:t>：</a:t>
            </a:r>
            <a:r>
              <a:rPr lang="en-US" altLang="zh-CN" sz="1600" b="1" dirty="0">
                <a:solidFill>
                  <a:srgbClr val="006666"/>
                </a:solidFill>
                <a:latin typeface="+mn-ea"/>
              </a:rPr>
              <a:t>24</a:t>
            </a:r>
            <a:r>
              <a:rPr lang="zh-CN" altLang="en-US" sz="1600" b="1" dirty="0">
                <a:solidFill>
                  <a:srgbClr val="006666"/>
                </a:solidFill>
                <a:latin typeface="+mn-ea"/>
              </a:rPr>
              <a:t>小时年龄的幼鱼</a:t>
            </a:r>
            <a:endParaRPr lang="en-US" altLang="zh-CN" sz="1600" b="1" dirty="0">
              <a:solidFill>
                <a:srgbClr val="006666"/>
              </a:solidFill>
              <a:latin typeface="+mn-ea"/>
            </a:endParaRPr>
          </a:p>
        </p:txBody>
      </p:sp>
      <p:sp>
        <p:nvSpPr>
          <p:cNvPr id="7" name="Rectangle 6">
            <a:extLst>
              <a:ext uri="{FF2B5EF4-FFF2-40B4-BE49-F238E27FC236}">
                <a16:creationId xmlns:a16="http://schemas.microsoft.com/office/drawing/2014/main" id="{D7D96E2F-1186-0541-30AD-2BB880E5F5F8}"/>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14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7E73B5AF-9823-25C0-C3C6-D6D427247881}"/>
              </a:ext>
            </a:extLst>
          </p:cNvPr>
          <p:cNvSpPr/>
          <p:nvPr/>
        </p:nvSpPr>
        <p:spPr>
          <a:xfrm>
            <a:off x="2151734" y="2492896"/>
            <a:ext cx="5200572" cy="3849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4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氧气由电池供电的氧气注射器产生。孵化后</a:t>
            </a:r>
            <a:r>
              <a:rPr lang="en-US" altLang="zh-CN" sz="2000" dirty="0">
                <a:solidFill>
                  <a:schemeClr val="tx1"/>
                </a:solidFill>
                <a:latin typeface="宋体" panose="02010600030101010101" pitchFamily="2" charset="-122"/>
                <a:ea typeface="宋体" panose="02010600030101010101" pitchFamily="2" charset="-122"/>
              </a:rPr>
              <a:t>30</a:t>
            </a:r>
            <a:r>
              <a:rPr lang="zh-CN" altLang="en-US" sz="2000" dirty="0">
                <a:solidFill>
                  <a:schemeClr val="tx1"/>
                </a:solidFill>
                <a:latin typeface="宋体" panose="02010600030101010101" pitchFamily="2" charset="-122"/>
                <a:ea typeface="宋体" panose="02010600030101010101" pitchFamily="2" charset="-122"/>
              </a:rPr>
              <a:t>小时前，必须把幼鱼放入鱼塘，以免幼鱼吃同类的阶段。幼鱼的放养密度为每平方米</a:t>
            </a:r>
            <a:r>
              <a:rPr lang="en-US" altLang="zh-CN" sz="2000" dirty="0">
                <a:solidFill>
                  <a:schemeClr val="tx1"/>
                </a:solidFill>
                <a:latin typeface="宋体" panose="02010600030101010101" pitchFamily="2" charset="-122"/>
                <a:ea typeface="宋体" panose="02010600030101010101" pitchFamily="2" charset="-122"/>
              </a:rPr>
              <a:t>300</a:t>
            </a:r>
            <a:r>
              <a:rPr lang="zh-CN" altLang="en-US" sz="2000" dirty="0">
                <a:solidFill>
                  <a:schemeClr val="tx1"/>
                </a:solidFill>
                <a:latin typeface="宋体" panose="02010600030101010101" pitchFamily="2" charset="-122"/>
                <a:ea typeface="宋体" panose="02010600030101010101" pitchFamily="2" charset="-122"/>
              </a:rPr>
              <a:t>至</a:t>
            </a:r>
            <a:r>
              <a:rPr lang="en-US" altLang="zh-CN" sz="2000" dirty="0">
                <a:solidFill>
                  <a:schemeClr val="tx1"/>
                </a:solidFill>
                <a:latin typeface="宋体" panose="02010600030101010101" pitchFamily="2" charset="-122"/>
                <a:ea typeface="宋体" panose="02010600030101010101" pitchFamily="2" charset="-122"/>
              </a:rPr>
              <a:t>500</a:t>
            </a:r>
            <a:r>
              <a:rPr lang="zh-CN" altLang="en-US" sz="2000" dirty="0">
                <a:solidFill>
                  <a:schemeClr val="tx1"/>
                </a:solidFill>
                <a:latin typeface="宋体" panose="02010600030101010101" pitchFamily="2" charset="-122"/>
                <a:ea typeface="宋体" panose="02010600030101010101" pitchFamily="2" charset="-122"/>
              </a:rPr>
              <a:t>条。鱼苗的放养时间应在清晨或夜间进行，因为此时池塘水温较低。将幼鱼放入池塘后，再加</a:t>
            </a:r>
            <a:r>
              <a:rPr lang="en-US" altLang="zh-CN" sz="2000" dirty="0">
                <a:solidFill>
                  <a:schemeClr val="tx1"/>
                </a:solidFill>
                <a:latin typeface="宋体" panose="02010600030101010101" pitchFamily="2" charset="-122"/>
                <a:ea typeface="宋体" panose="02010600030101010101" pitchFamily="2" charset="-122"/>
              </a:rPr>
              <a:t>20%</a:t>
            </a:r>
            <a:r>
              <a:rPr lang="zh-CN" altLang="en-US" sz="2000" dirty="0">
                <a:solidFill>
                  <a:schemeClr val="tx1"/>
                </a:solidFill>
                <a:latin typeface="宋体" panose="02010600030101010101" pitchFamily="2" charset="-122"/>
                <a:ea typeface="宋体" panose="02010600030101010101" pitchFamily="2" charset="-122"/>
              </a:rPr>
              <a:t>的水量。</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饲喂： 幼鱼从第一阶段到孵化后第</a:t>
            </a:r>
            <a:r>
              <a:rPr lang="en-US" altLang="zh-CN" sz="2000" dirty="0">
                <a:solidFill>
                  <a:schemeClr val="tx1"/>
                </a:solidFill>
                <a:latin typeface="宋体" panose="02010600030101010101" pitchFamily="2" charset="-122"/>
                <a:ea typeface="宋体" panose="02010600030101010101" pitchFamily="2" charset="-122"/>
              </a:rPr>
              <a:t>21</a:t>
            </a:r>
            <a:r>
              <a:rPr lang="zh-CN" altLang="en-US" sz="2000" dirty="0">
                <a:solidFill>
                  <a:schemeClr val="tx1"/>
                </a:solidFill>
                <a:latin typeface="宋体" panose="02010600030101010101" pitchFamily="2" charset="-122"/>
                <a:ea typeface="宋体" panose="02010600030101010101" pitchFamily="2" charset="-122"/>
              </a:rPr>
              <a:t>天的饲料有四种：活水虱、冷冻水虱子、奶粉和粉状饲料。这种饲喂方法如表</a:t>
            </a:r>
            <a:r>
              <a:rPr lang="en-US" altLang="zh-CN" sz="2000" dirty="0">
                <a:solidFill>
                  <a:schemeClr val="tx1"/>
                </a:solidFill>
                <a:latin typeface="宋体" panose="02010600030101010101" pitchFamily="2" charset="-122"/>
                <a:ea typeface="宋体" panose="02010600030101010101" pitchFamily="2" charset="-122"/>
              </a:rPr>
              <a:t>3</a:t>
            </a:r>
            <a:r>
              <a:rPr lang="zh-CN" altLang="en-US" sz="2000" dirty="0">
                <a:solidFill>
                  <a:schemeClr val="tx1"/>
                </a:solidFill>
                <a:latin typeface="宋体" panose="02010600030101010101" pitchFamily="2" charset="-122"/>
                <a:ea typeface="宋体" panose="02010600030101010101" pitchFamily="2" charset="-122"/>
              </a:rPr>
              <a:t>所示。</a:t>
            </a:r>
            <a:endParaRPr lang="en-US" sz="2000"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3EAFB740-2A67-DFDC-0167-42D26BB74951}"/>
              </a:ext>
            </a:extLst>
          </p:cNvPr>
          <p:cNvSpPr/>
          <p:nvPr/>
        </p:nvSpPr>
        <p:spPr>
          <a:xfrm>
            <a:off x="3419872" y="2132856"/>
            <a:ext cx="2664296" cy="360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1600" b="1" dirty="0">
                <a:solidFill>
                  <a:srgbClr val="006666"/>
                </a:solidFill>
                <a:latin typeface="+mn-ea"/>
              </a:rPr>
              <a:t>图</a:t>
            </a:r>
            <a:r>
              <a:rPr lang="en-US" altLang="zh-CN" sz="1600" b="1" dirty="0">
                <a:solidFill>
                  <a:srgbClr val="006666"/>
                </a:solidFill>
                <a:latin typeface="+mn-ea"/>
              </a:rPr>
              <a:t>19</a:t>
            </a:r>
            <a:r>
              <a:rPr lang="zh-CN" altLang="en-US" sz="1600" b="1" dirty="0">
                <a:solidFill>
                  <a:srgbClr val="006666"/>
                </a:solidFill>
                <a:latin typeface="+mn-ea"/>
              </a:rPr>
              <a:t>：氧气系统的准备工作</a:t>
            </a:r>
            <a:endParaRPr lang="en-US" altLang="zh-CN" sz="1600" b="1" dirty="0">
              <a:solidFill>
                <a:srgbClr val="006666"/>
              </a:solidFill>
              <a:latin typeface="+mn-ea"/>
            </a:endParaRPr>
          </a:p>
        </p:txBody>
      </p:sp>
      <p:sp>
        <p:nvSpPr>
          <p:cNvPr id="5" name="Rectangle 4">
            <a:extLst>
              <a:ext uri="{FF2B5EF4-FFF2-40B4-BE49-F238E27FC236}">
                <a16:creationId xmlns:a16="http://schemas.microsoft.com/office/drawing/2014/main" id="{3B04988A-C796-15C8-4FB6-FF6F38F82791}"/>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15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sp>
        <p:nvSpPr>
          <p:cNvPr id="3" name="Rectangle 2">
            <a:extLst>
              <a:ext uri="{FF2B5EF4-FFF2-40B4-BE49-F238E27FC236}">
                <a16:creationId xmlns:a16="http://schemas.microsoft.com/office/drawing/2014/main" id="{74CC07BF-2842-8AB0-CDE3-61981A27F9BD}"/>
              </a:ext>
            </a:extLst>
          </p:cNvPr>
          <p:cNvSpPr/>
          <p:nvPr/>
        </p:nvSpPr>
        <p:spPr>
          <a:xfrm>
            <a:off x="1524000" y="111512"/>
            <a:ext cx="3624064"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1600" b="1" dirty="0">
                <a:solidFill>
                  <a:srgbClr val="006666"/>
                </a:solidFill>
                <a:latin typeface="+mn-ea"/>
              </a:rPr>
              <a:t>表</a:t>
            </a:r>
            <a:r>
              <a:rPr lang="en-US" altLang="zh-CN" sz="1600" b="1" dirty="0">
                <a:solidFill>
                  <a:srgbClr val="006666"/>
                </a:solidFill>
                <a:latin typeface="+mn-ea"/>
              </a:rPr>
              <a:t>3</a:t>
            </a:r>
            <a:r>
              <a:rPr lang="zh-CN" altLang="en-US" sz="1600" b="1" dirty="0">
                <a:solidFill>
                  <a:srgbClr val="006666"/>
                </a:solidFill>
                <a:latin typeface="+mn-ea"/>
              </a:rPr>
              <a:t>：从第</a:t>
            </a:r>
            <a:r>
              <a:rPr lang="en-US" altLang="zh-CN" sz="1600" b="1" dirty="0">
                <a:solidFill>
                  <a:srgbClr val="006666"/>
                </a:solidFill>
                <a:latin typeface="+mn-ea"/>
              </a:rPr>
              <a:t>1</a:t>
            </a:r>
            <a:r>
              <a:rPr lang="zh-CN" altLang="en-US" sz="1600" b="1" dirty="0">
                <a:solidFill>
                  <a:srgbClr val="006666"/>
                </a:solidFill>
                <a:latin typeface="+mn-ea"/>
              </a:rPr>
              <a:t>天到第</a:t>
            </a:r>
            <a:r>
              <a:rPr lang="en-US" altLang="zh-CN" sz="1600" b="1" dirty="0">
                <a:solidFill>
                  <a:srgbClr val="006666"/>
                </a:solidFill>
                <a:latin typeface="+mn-ea"/>
              </a:rPr>
              <a:t>21</a:t>
            </a:r>
            <a:r>
              <a:rPr lang="zh-CN" altLang="en-US" sz="1600" b="1" dirty="0">
                <a:solidFill>
                  <a:srgbClr val="006666"/>
                </a:solidFill>
                <a:latin typeface="+mn-ea"/>
              </a:rPr>
              <a:t>天的幼鱼喂养</a:t>
            </a:r>
            <a:endParaRPr lang="en-US" altLang="zh-CN" sz="1600" b="1" dirty="0">
              <a:solidFill>
                <a:srgbClr val="006666"/>
              </a:solidFill>
              <a:latin typeface="+mn-ea"/>
            </a:endParaRPr>
          </a:p>
        </p:txBody>
      </p:sp>
      <p:graphicFrame>
        <p:nvGraphicFramePr>
          <p:cNvPr id="4" name="Table 3">
            <a:extLst>
              <a:ext uri="{FF2B5EF4-FFF2-40B4-BE49-F238E27FC236}">
                <a16:creationId xmlns:a16="http://schemas.microsoft.com/office/drawing/2014/main" id="{0DEFD8BF-C483-A208-21CE-04D7E5EFC526}"/>
              </a:ext>
            </a:extLst>
          </p:cNvPr>
          <p:cNvGraphicFramePr>
            <a:graphicFrameLocks noGrp="1"/>
          </p:cNvGraphicFramePr>
          <p:nvPr>
            <p:extLst>
              <p:ext uri="{D42A27DB-BD31-4B8C-83A1-F6EECF244321}">
                <p14:modId xmlns:p14="http://schemas.microsoft.com/office/powerpoint/2010/main" val="337920606"/>
              </p:ext>
            </p:extLst>
          </p:nvPr>
        </p:nvGraphicFramePr>
        <p:xfrm>
          <a:off x="1547664" y="543560"/>
          <a:ext cx="6072336" cy="548640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1638391486"/>
                    </a:ext>
                  </a:extLst>
                </a:gridCol>
                <a:gridCol w="2600176">
                  <a:extLst>
                    <a:ext uri="{9D8B030D-6E8A-4147-A177-3AD203B41FA5}">
                      <a16:colId xmlns:a16="http://schemas.microsoft.com/office/drawing/2014/main" val="1136644026"/>
                    </a:ext>
                  </a:extLst>
                </a:gridCol>
                <a:gridCol w="2032000">
                  <a:extLst>
                    <a:ext uri="{9D8B030D-6E8A-4147-A177-3AD203B41FA5}">
                      <a16:colId xmlns:a16="http://schemas.microsoft.com/office/drawing/2014/main" val="4001401097"/>
                    </a:ext>
                  </a:extLst>
                </a:gridCol>
              </a:tblGrid>
              <a:tr h="370840">
                <a:tc>
                  <a:txBody>
                    <a:bodyPr/>
                    <a:lstStyle/>
                    <a:p>
                      <a:pPr algn="ctr"/>
                      <a:r>
                        <a:rPr lang="zh-CN" altLang="en-US" sz="2000" b="1" dirty="0">
                          <a:latin typeface="+mn-ea"/>
                          <a:ea typeface="+mn-ea"/>
                        </a:rPr>
                        <a:t>饲料类型</a:t>
                      </a:r>
                      <a:endParaRPr lang="en-US" sz="2000" b="1" dirty="0">
                        <a:latin typeface="+mn-ea"/>
                        <a:ea typeface="+mn-ea"/>
                      </a:endParaRPr>
                    </a:p>
                  </a:txBody>
                  <a:tcPr/>
                </a:tc>
                <a:tc>
                  <a:txBody>
                    <a:bodyPr/>
                    <a:lstStyle/>
                    <a:p>
                      <a:pPr algn="ctr"/>
                      <a:r>
                        <a:rPr lang="zh-CN" altLang="en-US" sz="2000" b="1" dirty="0">
                          <a:latin typeface="+mn-ea"/>
                          <a:ea typeface="+mn-ea"/>
                        </a:rPr>
                        <a:t>时间（幼鱼的年龄）</a:t>
                      </a:r>
                      <a:endParaRPr lang="en-US" sz="2000" b="1" dirty="0">
                        <a:latin typeface="+mn-ea"/>
                        <a:ea typeface="+mn-ea"/>
                      </a:endParaRPr>
                    </a:p>
                  </a:txBody>
                  <a:tcPr/>
                </a:tc>
                <a:tc>
                  <a:txBody>
                    <a:bodyPr/>
                    <a:lstStyle/>
                    <a:p>
                      <a:pPr algn="ctr"/>
                      <a:r>
                        <a:rPr lang="zh-CN" altLang="en-US" sz="2000" b="1" dirty="0">
                          <a:latin typeface="+mn-ea"/>
                          <a:ea typeface="+mn-ea"/>
                        </a:rPr>
                        <a:t>喂量和喂食</a:t>
                      </a:r>
                      <a:endParaRPr lang="en-US" sz="2000" b="1" dirty="0">
                        <a:latin typeface="+mn-ea"/>
                        <a:ea typeface="+mn-ea"/>
                      </a:endParaRPr>
                    </a:p>
                  </a:txBody>
                  <a:tcPr/>
                </a:tc>
                <a:extLst>
                  <a:ext uri="{0D108BD9-81ED-4DB2-BD59-A6C34878D82A}">
                    <a16:rowId xmlns:a16="http://schemas.microsoft.com/office/drawing/2014/main" val="260446849"/>
                  </a:ext>
                </a:extLst>
              </a:tr>
              <a:tr h="370840">
                <a:tc>
                  <a:txBody>
                    <a:bodyPr/>
                    <a:lstStyle/>
                    <a:p>
                      <a:r>
                        <a:rPr lang="zh-CN" altLang="en-US" sz="1600" dirty="0">
                          <a:latin typeface="+mn-ea"/>
                          <a:ea typeface="+mn-ea"/>
                        </a:rPr>
                        <a:t>活水虱</a:t>
                      </a:r>
                      <a:endParaRPr lang="en-US" sz="1600" dirty="0">
                        <a:latin typeface="+mn-ea"/>
                        <a:ea typeface="+mn-ea"/>
                      </a:endParaRPr>
                    </a:p>
                  </a:txBody>
                  <a:tcPr/>
                </a:tc>
                <a:tc>
                  <a:txBody>
                    <a:bodyPr/>
                    <a:lstStyle/>
                    <a:p>
                      <a:pPr algn="ctr"/>
                      <a:r>
                        <a:rPr lang="zh-CN" altLang="en-US" sz="1600" dirty="0">
                          <a:latin typeface="+mn-ea"/>
                          <a:ea typeface="+mn-ea"/>
                        </a:rPr>
                        <a:t>放养幼鱼之前</a:t>
                      </a:r>
                      <a:endParaRPr lang="en-US" altLang="zh-CN" sz="1600" dirty="0">
                        <a:latin typeface="+mn-ea"/>
                        <a:ea typeface="+mn-ea"/>
                      </a:endParaRPr>
                    </a:p>
                    <a:p>
                      <a:pPr algn="ctr"/>
                      <a:r>
                        <a:rPr lang="zh-CN" altLang="en-US" sz="1600" dirty="0">
                          <a:latin typeface="+mn-ea"/>
                          <a:ea typeface="+mn-ea"/>
                        </a:rPr>
                        <a:t>第</a:t>
                      </a:r>
                      <a:r>
                        <a:rPr lang="en-US" altLang="zh-CN" sz="1600" dirty="0">
                          <a:latin typeface="+mn-ea"/>
                          <a:ea typeface="+mn-ea"/>
                        </a:rPr>
                        <a:t>1</a:t>
                      </a:r>
                      <a:r>
                        <a:rPr lang="zh-CN" altLang="en-US" sz="1600" dirty="0">
                          <a:latin typeface="+mn-ea"/>
                          <a:ea typeface="+mn-ea"/>
                        </a:rPr>
                        <a:t>天到第</a:t>
                      </a:r>
                      <a:r>
                        <a:rPr lang="en-US" altLang="zh-CN" sz="1600" dirty="0">
                          <a:latin typeface="+mn-ea"/>
                          <a:ea typeface="+mn-ea"/>
                        </a:rPr>
                        <a:t>7</a:t>
                      </a:r>
                      <a:r>
                        <a:rPr lang="zh-CN" altLang="en-US" sz="1600" dirty="0">
                          <a:latin typeface="+mn-ea"/>
                          <a:ea typeface="+mn-ea"/>
                        </a:rPr>
                        <a:t>天</a:t>
                      </a:r>
                      <a:endParaRPr lang="en-US" sz="1600" dirty="0">
                        <a:latin typeface="+mn-ea"/>
                        <a:ea typeface="+mn-ea"/>
                      </a:endParaRPr>
                    </a:p>
                  </a:txBody>
                  <a:tcPr/>
                </a:tc>
                <a:tc>
                  <a:txBody>
                    <a:bodyPr/>
                    <a:lstStyle/>
                    <a:p>
                      <a:r>
                        <a:rPr lang="zh-CN" altLang="en-US" sz="1600" dirty="0">
                          <a:latin typeface="+mn-ea"/>
                          <a:ea typeface="+mn-ea"/>
                        </a:rPr>
                        <a:t>一次</a:t>
                      </a:r>
                      <a:r>
                        <a:rPr lang="en-US" altLang="zh-CN" sz="1600" dirty="0">
                          <a:latin typeface="+mn-ea"/>
                          <a:ea typeface="+mn-ea"/>
                        </a:rPr>
                        <a:t>/</a:t>
                      </a:r>
                      <a:r>
                        <a:rPr lang="zh-CN" altLang="en-US" sz="1600" dirty="0">
                          <a:latin typeface="+mn-ea"/>
                          <a:ea typeface="+mn-ea"/>
                        </a:rPr>
                        <a:t>早，给</a:t>
                      </a:r>
                      <a:r>
                        <a:rPr lang="en-US" altLang="zh-CN" sz="1600" dirty="0">
                          <a:latin typeface="+mn-ea"/>
                          <a:ea typeface="+mn-ea"/>
                        </a:rPr>
                        <a:t>10</a:t>
                      </a:r>
                      <a:r>
                        <a:rPr lang="zh-CN" altLang="en-US" sz="1600" dirty="0">
                          <a:latin typeface="+mn-ea"/>
                          <a:ea typeface="+mn-ea"/>
                        </a:rPr>
                        <a:t>万条鱼喂</a:t>
                      </a:r>
                      <a:r>
                        <a:rPr lang="en-US" altLang="zh-CN" sz="1600" dirty="0">
                          <a:latin typeface="+mn-ea"/>
                          <a:ea typeface="+mn-ea"/>
                        </a:rPr>
                        <a:t>0.5</a:t>
                      </a:r>
                      <a:r>
                        <a:rPr lang="zh-CN" altLang="en-US" sz="1600" dirty="0">
                          <a:latin typeface="+mn-ea"/>
                          <a:ea typeface="+mn-ea"/>
                        </a:rPr>
                        <a:t>公斤饲料</a:t>
                      </a:r>
                      <a:endParaRPr lang="en-US" sz="1600" dirty="0">
                        <a:latin typeface="+mn-ea"/>
                        <a:ea typeface="+mn-ea"/>
                      </a:endParaRPr>
                    </a:p>
                  </a:txBody>
                  <a:tcPr/>
                </a:tc>
                <a:extLst>
                  <a:ext uri="{0D108BD9-81ED-4DB2-BD59-A6C34878D82A}">
                    <a16:rowId xmlns:a16="http://schemas.microsoft.com/office/drawing/2014/main" val="124144769"/>
                  </a:ext>
                </a:extLst>
              </a:tr>
              <a:tr h="370840">
                <a:tc>
                  <a:txBody>
                    <a:bodyPr/>
                    <a:lstStyle/>
                    <a:p>
                      <a:r>
                        <a:rPr lang="zh-CN" altLang="en-US" sz="1600" dirty="0">
                          <a:latin typeface="+mn-ea"/>
                          <a:ea typeface="+mn-ea"/>
                        </a:rPr>
                        <a:t>牛奶粉</a:t>
                      </a:r>
                      <a:endParaRPr lang="en-US" sz="1600" dirty="0">
                        <a:latin typeface="+mn-ea"/>
                        <a:ea typeface="+mn-ea"/>
                      </a:endParaRPr>
                    </a:p>
                  </a:txBody>
                  <a:tcPr/>
                </a:tc>
                <a:tc>
                  <a:txBody>
                    <a:bodyPr/>
                    <a:lstStyle/>
                    <a:p>
                      <a:pPr algn="ctr"/>
                      <a:r>
                        <a:rPr lang="zh-CN" altLang="en-US" sz="1600" dirty="0">
                          <a:latin typeface="+mn-ea"/>
                          <a:ea typeface="+mn-ea"/>
                        </a:rPr>
                        <a:t>第</a:t>
                      </a:r>
                      <a:r>
                        <a:rPr lang="en-US" altLang="zh-CN" sz="1600" dirty="0">
                          <a:latin typeface="+mn-ea"/>
                          <a:ea typeface="+mn-ea"/>
                        </a:rPr>
                        <a:t>1</a:t>
                      </a:r>
                      <a:r>
                        <a:rPr lang="zh-CN" altLang="en-US" sz="1600" dirty="0">
                          <a:latin typeface="+mn-ea"/>
                          <a:ea typeface="+mn-ea"/>
                        </a:rPr>
                        <a:t>天到第</a:t>
                      </a:r>
                      <a:r>
                        <a:rPr lang="en-US" altLang="zh-CN" sz="1600" dirty="0">
                          <a:latin typeface="+mn-ea"/>
                          <a:ea typeface="+mn-ea"/>
                        </a:rPr>
                        <a:t>7</a:t>
                      </a:r>
                      <a:r>
                        <a:rPr lang="zh-CN" altLang="en-US" sz="1600" dirty="0">
                          <a:latin typeface="+mn-ea"/>
                          <a:ea typeface="+mn-ea"/>
                        </a:rPr>
                        <a:t>天</a:t>
                      </a:r>
                      <a:endParaRPr lang="en-US" sz="1600" dirty="0">
                        <a:latin typeface="+mn-ea"/>
                        <a:ea typeface="+mn-ea"/>
                      </a:endParaRPr>
                    </a:p>
                  </a:txBody>
                  <a:tcPr/>
                </a:tc>
                <a:tc>
                  <a:txBody>
                    <a:bodyPr/>
                    <a:lstStyle/>
                    <a:p>
                      <a:r>
                        <a:rPr lang="zh-CN" altLang="en-US" sz="1600" dirty="0">
                          <a:latin typeface="+mn-ea"/>
                          <a:ea typeface="+mn-ea"/>
                        </a:rPr>
                        <a:t>在</a:t>
                      </a:r>
                      <a:r>
                        <a:rPr lang="en-US" altLang="zh-CN" sz="1600" dirty="0">
                          <a:latin typeface="+mn-ea"/>
                          <a:ea typeface="+mn-ea"/>
                        </a:rPr>
                        <a:t>5:00</a:t>
                      </a:r>
                      <a:r>
                        <a:rPr lang="zh-CN" altLang="en-US" sz="1600" dirty="0">
                          <a:latin typeface="+mn-ea"/>
                          <a:ea typeface="+mn-ea"/>
                        </a:rPr>
                        <a:t>、</a:t>
                      </a:r>
                      <a:r>
                        <a:rPr lang="en-US" altLang="zh-CN" sz="1600" dirty="0">
                          <a:latin typeface="+mn-ea"/>
                          <a:ea typeface="+mn-ea"/>
                        </a:rPr>
                        <a:t>8:00</a:t>
                      </a:r>
                      <a:r>
                        <a:rPr lang="zh-CN" altLang="en-US" sz="1600" dirty="0">
                          <a:latin typeface="+mn-ea"/>
                          <a:ea typeface="+mn-ea"/>
                        </a:rPr>
                        <a:t>、</a:t>
                      </a:r>
                      <a:r>
                        <a:rPr lang="en-US" altLang="zh-CN" sz="1600" dirty="0">
                          <a:latin typeface="+mn-ea"/>
                          <a:ea typeface="+mn-ea"/>
                        </a:rPr>
                        <a:t>11:00</a:t>
                      </a:r>
                      <a:r>
                        <a:rPr lang="zh-CN" altLang="en-US" sz="1600" dirty="0">
                          <a:latin typeface="+mn-ea"/>
                          <a:ea typeface="+mn-ea"/>
                        </a:rPr>
                        <a:t>、</a:t>
                      </a:r>
                      <a:r>
                        <a:rPr lang="en-US" altLang="zh-CN" sz="1600" dirty="0">
                          <a:latin typeface="+mn-ea"/>
                          <a:ea typeface="+mn-ea"/>
                        </a:rPr>
                        <a:t>15:00 </a:t>
                      </a:r>
                      <a:r>
                        <a:rPr lang="zh-CN" altLang="en-US" sz="1600" dirty="0">
                          <a:latin typeface="+mn-ea"/>
                          <a:ea typeface="+mn-ea"/>
                        </a:rPr>
                        <a:t>和 </a:t>
                      </a:r>
                      <a:r>
                        <a:rPr lang="en-US" altLang="zh-CN" sz="1600" dirty="0">
                          <a:latin typeface="+mn-ea"/>
                          <a:ea typeface="+mn-ea"/>
                        </a:rPr>
                        <a:t>18:00</a:t>
                      </a:r>
                      <a:r>
                        <a:rPr lang="zh-CN" altLang="en-US" sz="1600" dirty="0">
                          <a:latin typeface="+mn-ea"/>
                          <a:ea typeface="+mn-ea"/>
                        </a:rPr>
                        <a:t>，给</a:t>
                      </a:r>
                      <a:r>
                        <a:rPr lang="en-US" altLang="zh-CN" sz="1600" dirty="0">
                          <a:latin typeface="+mn-ea"/>
                          <a:ea typeface="+mn-ea"/>
                        </a:rPr>
                        <a:t>10</a:t>
                      </a:r>
                      <a:r>
                        <a:rPr lang="zh-CN" altLang="en-US" sz="1600" dirty="0">
                          <a:latin typeface="+mn-ea"/>
                          <a:ea typeface="+mn-ea"/>
                        </a:rPr>
                        <a:t>万条鱼喂</a:t>
                      </a:r>
                      <a:r>
                        <a:rPr lang="en-US" altLang="zh-CN" sz="1600" dirty="0">
                          <a:latin typeface="+mn-ea"/>
                          <a:ea typeface="+mn-ea"/>
                        </a:rPr>
                        <a:t>1</a:t>
                      </a:r>
                      <a:r>
                        <a:rPr lang="zh-CN" altLang="en-US" sz="1600" dirty="0">
                          <a:latin typeface="+mn-ea"/>
                          <a:ea typeface="+mn-ea"/>
                        </a:rPr>
                        <a:t>公斤饲料</a:t>
                      </a:r>
                      <a:endParaRPr lang="en-US" sz="1600" dirty="0">
                        <a:latin typeface="+mn-ea"/>
                        <a:ea typeface="+mn-ea"/>
                      </a:endParaRPr>
                    </a:p>
                  </a:txBody>
                  <a:tcPr/>
                </a:tc>
                <a:extLst>
                  <a:ext uri="{0D108BD9-81ED-4DB2-BD59-A6C34878D82A}">
                    <a16:rowId xmlns:a16="http://schemas.microsoft.com/office/drawing/2014/main" val="1367067251"/>
                  </a:ext>
                </a:extLst>
              </a:tr>
              <a:tr h="370840">
                <a:tc>
                  <a:txBody>
                    <a:bodyPr/>
                    <a:lstStyle/>
                    <a:p>
                      <a:r>
                        <a:rPr lang="zh-CN" altLang="en-US" sz="1600" dirty="0">
                          <a:solidFill>
                            <a:schemeClr val="tx1"/>
                          </a:solidFill>
                          <a:latin typeface="+mn-ea"/>
                          <a:ea typeface="+mn-ea"/>
                        </a:rPr>
                        <a:t>冷冻水虱或活水虱</a:t>
                      </a:r>
                      <a:endParaRPr lang="en-US" sz="1600" dirty="0">
                        <a:latin typeface="+mn-ea"/>
                        <a:ea typeface="+mn-ea"/>
                      </a:endParaRPr>
                    </a:p>
                  </a:txBody>
                  <a:tcPr/>
                </a:tc>
                <a:tc>
                  <a:txBody>
                    <a:bodyPr/>
                    <a:lstStyle/>
                    <a:p>
                      <a:pPr algn="ctr"/>
                      <a:r>
                        <a:rPr lang="zh-CN" altLang="en-US" sz="1600" dirty="0">
                          <a:latin typeface="+mn-ea"/>
                          <a:ea typeface="+mn-ea"/>
                        </a:rPr>
                        <a:t>第</a:t>
                      </a:r>
                      <a:r>
                        <a:rPr lang="en-US" altLang="zh-CN" sz="1600" dirty="0">
                          <a:latin typeface="+mn-ea"/>
                          <a:ea typeface="+mn-ea"/>
                        </a:rPr>
                        <a:t>8</a:t>
                      </a:r>
                      <a:r>
                        <a:rPr lang="zh-CN" altLang="en-US" sz="1600" dirty="0">
                          <a:latin typeface="+mn-ea"/>
                          <a:ea typeface="+mn-ea"/>
                        </a:rPr>
                        <a:t>天到第</a:t>
                      </a:r>
                      <a:r>
                        <a:rPr lang="en-US" altLang="zh-CN" sz="1600" dirty="0">
                          <a:latin typeface="+mn-ea"/>
                          <a:ea typeface="+mn-ea"/>
                        </a:rPr>
                        <a:t>14</a:t>
                      </a:r>
                      <a:r>
                        <a:rPr lang="zh-CN" altLang="en-US" sz="1600" dirty="0">
                          <a:latin typeface="+mn-ea"/>
                          <a:ea typeface="+mn-ea"/>
                        </a:rPr>
                        <a:t>天</a:t>
                      </a:r>
                      <a:endParaRPr lang="en-US" sz="1600" dirty="0">
                        <a:latin typeface="+mn-ea"/>
                        <a:ea typeface="+mn-ea"/>
                      </a:endParaRPr>
                    </a:p>
                  </a:txBody>
                  <a:tcPr/>
                </a:tc>
                <a:tc>
                  <a:txBody>
                    <a:bodyPr/>
                    <a:lstStyle/>
                    <a:p>
                      <a:r>
                        <a:rPr lang="zh-CN" altLang="en-US" sz="1600" dirty="0">
                          <a:latin typeface="+mn-ea"/>
                          <a:ea typeface="+mn-ea"/>
                        </a:rPr>
                        <a:t>在</a:t>
                      </a:r>
                      <a:r>
                        <a:rPr lang="en-US" altLang="zh-CN" sz="1600" dirty="0">
                          <a:latin typeface="+mn-ea"/>
                          <a:ea typeface="+mn-ea"/>
                        </a:rPr>
                        <a:t>6</a:t>
                      </a:r>
                      <a:r>
                        <a:rPr lang="zh-CN" altLang="en-US" sz="1600" dirty="0">
                          <a:latin typeface="+mn-ea"/>
                          <a:ea typeface="+mn-ea"/>
                        </a:rPr>
                        <a:t>：</a:t>
                      </a:r>
                      <a:r>
                        <a:rPr lang="en-US" altLang="zh-CN" sz="1600" dirty="0">
                          <a:latin typeface="+mn-ea"/>
                          <a:ea typeface="+mn-ea"/>
                        </a:rPr>
                        <a:t>00</a:t>
                      </a:r>
                      <a:r>
                        <a:rPr lang="zh-CN" altLang="en-US" sz="1600" dirty="0">
                          <a:latin typeface="+mn-ea"/>
                          <a:ea typeface="+mn-ea"/>
                        </a:rPr>
                        <a:t>、</a:t>
                      </a:r>
                      <a:r>
                        <a:rPr lang="en-US" altLang="zh-CN" sz="1600" dirty="0">
                          <a:latin typeface="+mn-ea"/>
                          <a:ea typeface="+mn-ea"/>
                        </a:rPr>
                        <a:t>18</a:t>
                      </a:r>
                      <a:r>
                        <a:rPr lang="zh-CN" altLang="en-US" sz="1600" dirty="0">
                          <a:latin typeface="+mn-ea"/>
                          <a:ea typeface="+mn-ea"/>
                        </a:rPr>
                        <a:t>：</a:t>
                      </a:r>
                      <a:r>
                        <a:rPr lang="en-US" altLang="zh-CN" sz="1600" dirty="0">
                          <a:latin typeface="+mn-ea"/>
                          <a:ea typeface="+mn-ea"/>
                        </a:rPr>
                        <a:t>00</a:t>
                      </a:r>
                      <a:r>
                        <a:rPr lang="zh-CN" altLang="en-US" sz="1600" dirty="0">
                          <a:latin typeface="+mn-ea"/>
                          <a:ea typeface="+mn-ea"/>
                        </a:rPr>
                        <a:t>，给</a:t>
                      </a:r>
                      <a:r>
                        <a:rPr lang="en-US" altLang="zh-CN" sz="1600" dirty="0">
                          <a:latin typeface="+mn-ea"/>
                          <a:ea typeface="+mn-ea"/>
                        </a:rPr>
                        <a:t>10</a:t>
                      </a:r>
                      <a:r>
                        <a:rPr lang="zh-CN" altLang="en-US" sz="1600" dirty="0">
                          <a:latin typeface="+mn-ea"/>
                          <a:ea typeface="+mn-ea"/>
                        </a:rPr>
                        <a:t>万条鱼喂与粉状饲料混合成</a:t>
                      </a:r>
                      <a:r>
                        <a:rPr lang="en-US" altLang="zh-CN" sz="1600" dirty="0">
                          <a:latin typeface="+mn-ea"/>
                          <a:ea typeface="+mn-ea"/>
                        </a:rPr>
                        <a:t>0.3</a:t>
                      </a:r>
                      <a:r>
                        <a:rPr lang="zh-CN" altLang="en-US" sz="1600" dirty="0">
                          <a:latin typeface="+mn-ea"/>
                          <a:ea typeface="+mn-ea"/>
                        </a:rPr>
                        <a:t>公斤饲料</a:t>
                      </a:r>
                      <a:endParaRPr lang="en-US" altLang="zh-CN" sz="1600" dirty="0">
                        <a:latin typeface="+mn-ea"/>
                        <a:ea typeface="+mn-ea"/>
                      </a:endParaRPr>
                    </a:p>
                  </a:txBody>
                  <a:tcPr/>
                </a:tc>
                <a:extLst>
                  <a:ext uri="{0D108BD9-81ED-4DB2-BD59-A6C34878D82A}">
                    <a16:rowId xmlns:a16="http://schemas.microsoft.com/office/drawing/2014/main" val="2843878379"/>
                  </a:ext>
                </a:extLst>
              </a:tr>
              <a:tr h="370840">
                <a:tc>
                  <a:txBody>
                    <a:bodyPr/>
                    <a:lstStyle/>
                    <a:p>
                      <a:r>
                        <a:rPr lang="en-US" altLang="zh-CN" sz="1600" dirty="0">
                          <a:latin typeface="+mn-ea"/>
                          <a:ea typeface="+mn-ea"/>
                        </a:rPr>
                        <a:t>40%</a:t>
                      </a:r>
                      <a:r>
                        <a:rPr lang="zh-CN" altLang="en-US" sz="1600" dirty="0">
                          <a:latin typeface="+mn-ea"/>
                          <a:ea typeface="+mn-ea"/>
                        </a:rPr>
                        <a:t>蛋白粉饲料（浸没）</a:t>
                      </a:r>
                      <a:endParaRPr lang="en-US" sz="1600" dirty="0">
                        <a:latin typeface="+mn-ea"/>
                        <a:ea typeface="+mn-ea"/>
                      </a:endParaRP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第</a:t>
                      </a:r>
                      <a:r>
                        <a:rPr lang="en-US" altLang="zh-CN" sz="1600" dirty="0">
                          <a:latin typeface="+mn-ea"/>
                          <a:ea typeface="+mn-ea"/>
                        </a:rPr>
                        <a:t>8</a:t>
                      </a:r>
                      <a:r>
                        <a:rPr lang="zh-CN" altLang="en-US" sz="1600" dirty="0">
                          <a:latin typeface="+mn-ea"/>
                          <a:ea typeface="+mn-ea"/>
                        </a:rPr>
                        <a:t>天到第</a:t>
                      </a:r>
                      <a:r>
                        <a:rPr lang="en-US" altLang="zh-CN" sz="1600" dirty="0">
                          <a:latin typeface="+mn-ea"/>
                          <a:ea typeface="+mn-ea"/>
                        </a:rPr>
                        <a:t>14</a:t>
                      </a:r>
                      <a:r>
                        <a:rPr lang="zh-CN" altLang="en-US" sz="1600" dirty="0">
                          <a:latin typeface="+mn-ea"/>
                          <a:ea typeface="+mn-ea"/>
                        </a:rPr>
                        <a:t>天</a:t>
                      </a:r>
                      <a:endParaRPr lang="en-US" sz="1600" dirty="0">
                        <a:latin typeface="+mn-ea"/>
                        <a:ea typeface="+mn-ea"/>
                      </a:endParaRPr>
                    </a:p>
                    <a:p>
                      <a:pPr algn="ctr"/>
                      <a:endParaRPr lang="en-US" sz="1600" dirty="0">
                        <a:latin typeface="+mn-ea"/>
                        <a:ea typeface="+mn-ea"/>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在</a:t>
                      </a:r>
                      <a:r>
                        <a:rPr lang="en-US" altLang="zh-CN" sz="1600" dirty="0">
                          <a:latin typeface="+mn-ea"/>
                          <a:ea typeface="+mn-ea"/>
                        </a:rPr>
                        <a:t>6:00</a:t>
                      </a:r>
                      <a:r>
                        <a:rPr lang="zh-CN" altLang="en-US" sz="1600" dirty="0">
                          <a:latin typeface="+mn-ea"/>
                          <a:ea typeface="+mn-ea"/>
                        </a:rPr>
                        <a:t>、</a:t>
                      </a:r>
                      <a:r>
                        <a:rPr lang="en-US" altLang="zh-CN" sz="1600" dirty="0">
                          <a:latin typeface="+mn-ea"/>
                          <a:ea typeface="+mn-ea"/>
                        </a:rPr>
                        <a:t>10:00</a:t>
                      </a:r>
                      <a:r>
                        <a:rPr lang="zh-CN" altLang="en-US" sz="1600" dirty="0">
                          <a:latin typeface="+mn-ea"/>
                          <a:ea typeface="+mn-ea"/>
                        </a:rPr>
                        <a:t>、</a:t>
                      </a:r>
                      <a:r>
                        <a:rPr lang="en-US" altLang="zh-CN" sz="1600" dirty="0">
                          <a:latin typeface="+mn-ea"/>
                          <a:ea typeface="+mn-ea"/>
                        </a:rPr>
                        <a:t>14:00 </a:t>
                      </a:r>
                      <a:r>
                        <a:rPr lang="zh-CN" altLang="en-US" sz="1600" dirty="0">
                          <a:latin typeface="+mn-ea"/>
                          <a:ea typeface="+mn-ea"/>
                        </a:rPr>
                        <a:t>和 </a:t>
                      </a:r>
                      <a:r>
                        <a:rPr lang="en-US" altLang="zh-CN" sz="1600" dirty="0">
                          <a:latin typeface="+mn-ea"/>
                          <a:ea typeface="+mn-ea"/>
                        </a:rPr>
                        <a:t>18:00 </a:t>
                      </a:r>
                      <a:r>
                        <a:rPr lang="zh-CN" altLang="en-US" sz="1600" dirty="0">
                          <a:latin typeface="+mn-ea"/>
                          <a:ea typeface="+mn-ea"/>
                        </a:rPr>
                        <a:t>，给</a:t>
                      </a:r>
                      <a:r>
                        <a:rPr lang="en-US" altLang="zh-CN" sz="1600" dirty="0">
                          <a:latin typeface="+mn-ea"/>
                          <a:ea typeface="+mn-ea"/>
                        </a:rPr>
                        <a:t>10</a:t>
                      </a:r>
                      <a:r>
                        <a:rPr lang="zh-CN" altLang="en-US" sz="1600" dirty="0">
                          <a:latin typeface="+mn-ea"/>
                          <a:ea typeface="+mn-ea"/>
                        </a:rPr>
                        <a:t>万条鱼喂</a:t>
                      </a:r>
                      <a:r>
                        <a:rPr lang="en-US" altLang="zh-CN" sz="1600" dirty="0">
                          <a:latin typeface="+mn-ea"/>
                          <a:ea typeface="+mn-ea"/>
                        </a:rPr>
                        <a:t>0.7</a:t>
                      </a:r>
                      <a:r>
                        <a:rPr lang="zh-CN" altLang="en-US" sz="1600" dirty="0">
                          <a:latin typeface="+mn-ea"/>
                          <a:ea typeface="+mn-ea"/>
                        </a:rPr>
                        <a:t>公斤饲料</a:t>
                      </a:r>
                      <a:endParaRPr lang="en-US" sz="1600" dirty="0">
                        <a:latin typeface="+mn-ea"/>
                        <a:ea typeface="+mn-ea"/>
                      </a:endParaRPr>
                    </a:p>
                  </a:txBody>
                  <a:tcPr/>
                </a:tc>
                <a:extLst>
                  <a:ext uri="{0D108BD9-81ED-4DB2-BD59-A6C34878D82A}">
                    <a16:rowId xmlns:a16="http://schemas.microsoft.com/office/drawing/2014/main" val="695590987"/>
                  </a:ext>
                </a:extLst>
              </a:tr>
              <a:tr h="370840">
                <a:tc>
                  <a:txBody>
                    <a:bodyPr/>
                    <a:lstStyle/>
                    <a:p>
                      <a:r>
                        <a:rPr lang="zh-CN" altLang="en-US" sz="1600" dirty="0">
                          <a:latin typeface="+mn-ea"/>
                          <a:ea typeface="+mn-ea"/>
                        </a:rPr>
                        <a:t>大小为</a:t>
                      </a:r>
                      <a:r>
                        <a:rPr lang="en-US" altLang="zh-CN" sz="1600" dirty="0">
                          <a:latin typeface="+mn-ea"/>
                          <a:ea typeface="+mn-ea"/>
                        </a:rPr>
                        <a:t>0.4</a:t>
                      </a:r>
                      <a:r>
                        <a:rPr lang="zh-CN" altLang="en-US" sz="1600" dirty="0">
                          <a:latin typeface="+mn-ea"/>
                          <a:ea typeface="+mn-ea"/>
                        </a:rPr>
                        <a:t>毫米的颗粒饲料，</a:t>
                      </a:r>
                      <a:r>
                        <a:rPr lang="en-US" altLang="zh-CN" sz="1600" dirty="0">
                          <a:latin typeface="+mn-ea"/>
                          <a:ea typeface="+mn-ea"/>
                        </a:rPr>
                        <a:t>40%</a:t>
                      </a:r>
                      <a:r>
                        <a:rPr lang="zh-CN" altLang="en-US" sz="1600" dirty="0">
                          <a:latin typeface="+mn-ea"/>
                          <a:ea typeface="+mn-ea"/>
                        </a:rPr>
                        <a:t>蛋白质（漂浮型）</a:t>
                      </a:r>
                      <a:r>
                        <a:rPr lang="en-US" altLang="zh-CN" sz="1600" dirty="0">
                          <a:latin typeface="+mn-ea"/>
                          <a:ea typeface="+mn-ea"/>
                        </a:rPr>
                        <a:t>+</a:t>
                      </a:r>
                      <a:r>
                        <a:rPr lang="zh-CN" altLang="en-US" sz="1600" dirty="0">
                          <a:latin typeface="+mn-ea"/>
                          <a:ea typeface="+mn-ea"/>
                        </a:rPr>
                        <a:t>浸没</a:t>
                      </a:r>
                      <a:endParaRPr lang="en-US" sz="1600" dirty="0">
                        <a:latin typeface="+mn-ea"/>
                        <a:ea typeface="+mn-ea"/>
                      </a:endParaRPr>
                    </a:p>
                  </a:txBody>
                  <a:tcPr/>
                </a:tc>
                <a:tc>
                  <a:txBody>
                    <a:bodyPr/>
                    <a:lstStyle/>
                    <a:p>
                      <a:pPr algn="ctr"/>
                      <a:r>
                        <a:rPr lang="zh-CN" altLang="en-US" sz="1600" dirty="0">
                          <a:latin typeface="+mn-ea"/>
                          <a:ea typeface="+mn-ea"/>
                        </a:rPr>
                        <a:t>第</a:t>
                      </a:r>
                      <a:r>
                        <a:rPr lang="en-US" altLang="zh-CN" sz="1600" dirty="0">
                          <a:latin typeface="+mn-ea"/>
                          <a:ea typeface="+mn-ea"/>
                        </a:rPr>
                        <a:t>14</a:t>
                      </a:r>
                      <a:r>
                        <a:rPr lang="zh-CN" altLang="en-US" sz="1600" dirty="0">
                          <a:latin typeface="+mn-ea"/>
                          <a:ea typeface="+mn-ea"/>
                        </a:rPr>
                        <a:t>天到第</a:t>
                      </a:r>
                      <a:r>
                        <a:rPr lang="en-US" altLang="zh-CN" sz="1600" dirty="0">
                          <a:latin typeface="+mn-ea"/>
                          <a:ea typeface="+mn-ea"/>
                        </a:rPr>
                        <a:t>21</a:t>
                      </a:r>
                      <a:r>
                        <a:rPr lang="zh-CN" altLang="en-US" sz="1600" dirty="0">
                          <a:latin typeface="+mn-ea"/>
                          <a:ea typeface="+mn-ea"/>
                        </a:rPr>
                        <a:t>天</a:t>
                      </a:r>
                      <a:endParaRPr lang="en-US" sz="1600" dirty="0">
                        <a:latin typeface="+mn-ea"/>
                        <a:ea typeface="+mn-ea"/>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在清晨和凉晚，给</a:t>
                      </a:r>
                      <a:r>
                        <a:rPr lang="en-US" altLang="zh-CN" sz="1600" dirty="0">
                          <a:latin typeface="+mn-ea"/>
                          <a:ea typeface="+mn-ea"/>
                        </a:rPr>
                        <a:t>10</a:t>
                      </a:r>
                      <a:r>
                        <a:rPr lang="zh-CN" altLang="en-US" sz="1600" dirty="0">
                          <a:latin typeface="+mn-ea"/>
                          <a:ea typeface="+mn-ea"/>
                        </a:rPr>
                        <a:t>万条鱼喂</a:t>
                      </a:r>
                      <a:r>
                        <a:rPr lang="en-US" altLang="zh-CN" sz="1600" dirty="0">
                          <a:latin typeface="+mn-ea"/>
                          <a:ea typeface="+mn-ea"/>
                        </a:rPr>
                        <a:t>0.6</a:t>
                      </a:r>
                      <a:r>
                        <a:rPr lang="zh-CN" altLang="en-US" sz="1600" dirty="0">
                          <a:latin typeface="+mn-ea"/>
                          <a:ea typeface="+mn-ea"/>
                        </a:rPr>
                        <a:t>公斤饲料</a:t>
                      </a:r>
                      <a:endParaRPr lang="en-US" sz="1600" dirty="0">
                        <a:latin typeface="+mn-ea"/>
                        <a:ea typeface="+mn-ea"/>
                      </a:endParaRPr>
                    </a:p>
                  </a:txBody>
                  <a:tcPr/>
                </a:tc>
                <a:extLst>
                  <a:ext uri="{0D108BD9-81ED-4DB2-BD59-A6C34878D82A}">
                    <a16:rowId xmlns:a16="http://schemas.microsoft.com/office/drawing/2014/main" val="3424288932"/>
                  </a:ext>
                </a:extLst>
              </a:tr>
            </a:tbl>
          </a:graphicData>
        </a:graphic>
      </p:graphicFrame>
      <p:sp>
        <p:nvSpPr>
          <p:cNvPr id="5" name="Rectangle 4">
            <a:extLst>
              <a:ext uri="{FF2B5EF4-FFF2-40B4-BE49-F238E27FC236}">
                <a16:creationId xmlns:a16="http://schemas.microsoft.com/office/drawing/2014/main" id="{C8909533-5EFB-0A2B-6184-5C15EE283469}"/>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16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DD3A64C4-7007-0D15-FE59-D54A90C04C39}"/>
              </a:ext>
            </a:extLst>
          </p:cNvPr>
          <p:cNvSpPr/>
          <p:nvPr/>
        </p:nvSpPr>
        <p:spPr>
          <a:xfrm>
            <a:off x="1871700" y="332656"/>
            <a:ext cx="5400600" cy="61926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粉状饲料包括：</a:t>
            </a:r>
            <a:r>
              <a:rPr lang="en-US" altLang="zh-CN" sz="2000" dirty="0">
                <a:solidFill>
                  <a:schemeClr val="tx1"/>
                </a:solidFill>
                <a:latin typeface="宋体" panose="02010600030101010101" pitchFamily="2" charset="-122"/>
                <a:ea typeface="宋体" panose="02010600030101010101" pitchFamily="2" charset="-122"/>
              </a:rPr>
              <a:t>50%</a:t>
            </a:r>
            <a:r>
              <a:rPr lang="zh-CN" altLang="en-US" sz="2000" dirty="0">
                <a:solidFill>
                  <a:schemeClr val="tx1"/>
                </a:solidFill>
                <a:latin typeface="宋体" panose="02010600030101010101" pitchFamily="2" charset="-122"/>
                <a:ea typeface="宋体" panose="02010600030101010101" pitchFamily="2" charset="-122"/>
              </a:rPr>
              <a:t>奶粉、</a:t>
            </a:r>
            <a:r>
              <a:rPr lang="en-US" altLang="zh-CN" sz="2000" dirty="0">
                <a:solidFill>
                  <a:schemeClr val="tx1"/>
                </a:solidFill>
                <a:latin typeface="宋体" panose="02010600030101010101" pitchFamily="2" charset="-122"/>
                <a:ea typeface="宋体" panose="02010600030101010101" pitchFamily="2" charset="-122"/>
              </a:rPr>
              <a:t>25%</a:t>
            </a:r>
            <a:r>
              <a:rPr lang="zh-CN" altLang="en-US" sz="2000" dirty="0">
                <a:solidFill>
                  <a:schemeClr val="tx1"/>
                </a:solidFill>
                <a:latin typeface="宋体" panose="02010600030101010101" pitchFamily="2" charset="-122"/>
                <a:ea typeface="宋体" panose="02010600030101010101" pitchFamily="2" charset="-122"/>
              </a:rPr>
              <a:t>鱼粉和</a:t>
            </a:r>
            <a:r>
              <a:rPr lang="en-US" altLang="zh-CN" sz="2000" dirty="0">
                <a:solidFill>
                  <a:schemeClr val="tx1"/>
                </a:solidFill>
                <a:latin typeface="宋体" panose="02010600030101010101" pitchFamily="2" charset="-122"/>
                <a:ea typeface="宋体" panose="02010600030101010101" pitchFamily="2" charset="-122"/>
              </a:rPr>
              <a:t>25%</a:t>
            </a:r>
            <a:r>
              <a:rPr lang="zh-CN" altLang="en-US" sz="2000" dirty="0">
                <a:solidFill>
                  <a:schemeClr val="tx1"/>
                </a:solidFill>
                <a:latin typeface="宋体" panose="02010600030101010101" pitchFamily="2" charset="-122"/>
                <a:ea typeface="宋体" panose="02010600030101010101" pitchFamily="2" charset="-122"/>
              </a:rPr>
              <a:t>豆粉。此类饲料的主要用途是，为池塘中的细菌和其他微生物等水虱制造食物。</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幼鱼放池后第</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天至第</a:t>
            </a:r>
            <a:r>
              <a:rPr lang="en-US" altLang="zh-CN" sz="2000" dirty="0">
                <a:solidFill>
                  <a:schemeClr val="tx1"/>
                </a:solidFill>
                <a:latin typeface="宋体" panose="02010600030101010101" pitchFamily="2" charset="-122"/>
                <a:ea typeface="宋体" panose="02010600030101010101" pitchFamily="2" charset="-122"/>
              </a:rPr>
              <a:t>7</a:t>
            </a:r>
            <a:r>
              <a:rPr lang="zh-CN" altLang="en-US" sz="2000" dirty="0">
                <a:solidFill>
                  <a:schemeClr val="tx1"/>
                </a:solidFill>
                <a:latin typeface="宋体" panose="02010600030101010101" pitchFamily="2" charset="-122"/>
                <a:ea typeface="宋体" panose="02010600030101010101" pitchFamily="2" charset="-122"/>
              </a:rPr>
              <a:t>天，按表</a:t>
            </a:r>
            <a:r>
              <a:rPr lang="en-US" altLang="zh-CN" sz="2000" dirty="0">
                <a:solidFill>
                  <a:schemeClr val="tx1"/>
                </a:solidFill>
                <a:latin typeface="宋体" panose="02010600030101010101" pitchFamily="2" charset="-122"/>
                <a:ea typeface="宋体" panose="02010600030101010101" pitchFamily="2" charset="-122"/>
              </a:rPr>
              <a:t>3</a:t>
            </a:r>
            <a:r>
              <a:rPr lang="zh-CN" altLang="en-US" sz="2000" dirty="0">
                <a:solidFill>
                  <a:schemeClr val="tx1"/>
                </a:solidFill>
                <a:latin typeface="宋体" panose="02010600030101010101" pitchFamily="2" charset="-122"/>
                <a:ea typeface="宋体" panose="02010600030101010101" pitchFamily="2" charset="-122"/>
              </a:rPr>
              <a:t>的食量提供活水虱和奶粉，用于喂养幼鱼。然后，在第八天，幼鱼通常开始在池塘表面呼吸并游回水面。这个时候就需要训练幼鱼吃颗粒饲料（沉水的粉状饲料）。为了更容易地训练幼鱼，我们将饲料与冷冻虱子混合，并饲喂给幼鱼一周。 第</a:t>
            </a:r>
            <a:r>
              <a:rPr lang="en-US" altLang="zh-CN" sz="2000" dirty="0">
                <a:solidFill>
                  <a:schemeClr val="tx1"/>
                </a:solidFill>
                <a:latin typeface="宋体" panose="02010600030101010101" pitchFamily="2" charset="-122"/>
                <a:ea typeface="宋体" panose="02010600030101010101" pitchFamily="2" charset="-122"/>
              </a:rPr>
              <a:t>14</a:t>
            </a:r>
            <a:r>
              <a:rPr lang="zh-CN" altLang="en-US" sz="2000" dirty="0">
                <a:solidFill>
                  <a:schemeClr val="tx1"/>
                </a:solidFill>
                <a:latin typeface="宋体" panose="02010600030101010101" pitchFamily="2" charset="-122"/>
                <a:ea typeface="宋体" panose="02010600030101010101" pitchFamily="2" charset="-122"/>
              </a:rPr>
              <a:t>天，我们喂</a:t>
            </a:r>
            <a:r>
              <a:rPr lang="en-US" altLang="zh-CN" sz="2000" dirty="0">
                <a:solidFill>
                  <a:schemeClr val="tx1"/>
                </a:solidFill>
                <a:latin typeface="宋体" panose="02010600030101010101" pitchFamily="2" charset="-122"/>
                <a:ea typeface="宋体" panose="02010600030101010101" pitchFamily="2" charset="-122"/>
              </a:rPr>
              <a:t>0.4</a:t>
            </a:r>
            <a:r>
              <a:rPr lang="zh-CN" altLang="en-US" sz="2000" dirty="0">
                <a:solidFill>
                  <a:schemeClr val="tx1"/>
                </a:solidFill>
                <a:latin typeface="宋体" panose="02010600030101010101" pitchFamily="2" charset="-122"/>
                <a:ea typeface="宋体" panose="02010600030101010101" pitchFamily="2" charset="-122"/>
              </a:rPr>
              <a:t>毫米的方形颗粒浸没饲料。</a:t>
            </a:r>
            <a:endParaRPr lang="en-US" altLang="zh-CN" sz="2000" dirty="0">
              <a:solidFill>
                <a:schemeClr val="tx1"/>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一开始我们要把食物撒满池塘，吸引幼鱼寻找食物。然后逐渐缩小投喂面积，最后在幼鱼</a:t>
            </a:r>
            <a:r>
              <a:rPr lang="en-US" altLang="zh-CN" sz="2000" dirty="0">
                <a:solidFill>
                  <a:schemeClr val="tx1"/>
                </a:solidFill>
                <a:latin typeface="宋体" panose="02010600030101010101" pitchFamily="2" charset="-122"/>
                <a:ea typeface="宋体" panose="02010600030101010101" pitchFamily="2" charset="-122"/>
              </a:rPr>
              <a:t>21</a:t>
            </a:r>
            <a:r>
              <a:rPr lang="zh-CN" altLang="en-US" sz="2000" dirty="0">
                <a:solidFill>
                  <a:schemeClr val="tx1"/>
                </a:solidFill>
                <a:latin typeface="宋体" panose="02010600030101010101" pitchFamily="2" charset="-122"/>
                <a:ea typeface="宋体" panose="02010600030101010101" pitchFamily="2" charset="-122"/>
              </a:rPr>
              <a:t>日龄后将饲料集中在一个地方。此阶段，第</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天至第</a:t>
            </a:r>
            <a:r>
              <a:rPr lang="en-US" altLang="zh-CN" sz="2000" dirty="0">
                <a:solidFill>
                  <a:schemeClr val="tx1"/>
                </a:solidFill>
                <a:latin typeface="宋体" panose="02010600030101010101" pitchFamily="2" charset="-122"/>
                <a:ea typeface="宋体" panose="02010600030101010101" pitchFamily="2" charset="-122"/>
              </a:rPr>
              <a:t>21</a:t>
            </a:r>
            <a:r>
              <a:rPr lang="zh-CN" altLang="en-US" sz="2000" dirty="0">
                <a:solidFill>
                  <a:schemeClr val="tx1"/>
                </a:solidFill>
                <a:latin typeface="宋体" panose="02010600030101010101" pitchFamily="2" charset="-122"/>
                <a:ea typeface="宋体" panose="02010600030101010101" pitchFamily="2" charset="-122"/>
              </a:rPr>
              <a:t>天，幼鱼体长为</a:t>
            </a:r>
            <a:r>
              <a:rPr lang="en-US" altLang="zh-CN" sz="2000" dirty="0">
                <a:solidFill>
                  <a:schemeClr val="tx1"/>
                </a:solidFill>
                <a:latin typeface="宋体" panose="02010600030101010101" pitchFamily="2" charset="-122"/>
                <a:ea typeface="宋体" panose="02010600030101010101" pitchFamily="2" charset="-122"/>
              </a:rPr>
              <a:t>0.3</a:t>
            </a:r>
            <a:r>
              <a:rPr lang="zh-CN" altLang="en-US" sz="2000" dirty="0">
                <a:solidFill>
                  <a:schemeClr val="tx1"/>
                </a:solidFill>
                <a:latin typeface="宋体" panose="02010600030101010101" pitchFamily="2" charset="-122"/>
                <a:ea typeface="宋体" panose="02010600030101010101" pitchFamily="2" charset="-122"/>
              </a:rPr>
              <a:t>厘米至</a:t>
            </a:r>
            <a:r>
              <a:rPr lang="en-US" altLang="zh-CN" sz="2000" dirty="0">
                <a:solidFill>
                  <a:schemeClr val="tx1"/>
                </a:solidFill>
                <a:latin typeface="宋体" panose="02010600030101010101" pitchFamily="2" charset="-122"/>
                <a:ea typeface="宋体" panose="02010600030101010101" pitchFamily="2" charset="-122"/>
              </a:rPr>
              <a:t>2.4</a:t>
            </a:r>
            <a:r>
              <a:rPr lang="zh-CN" altLang="en-US" sz="2000" dirty="0">
                <a:solidFill>
                  <a:schemeClr val="tx1"/>
                </a:solidFill>
                <a:latin typeface="宋体" panose="02010600030101010101" pitchFamily="2" charset="-122"/>
                <a:ea typeface="宋体" panose="02010600030101010101" pitchFamily="2" charset="-122"/>
              </a:rPr>
              <a:t>厘米。</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400" b="1" dirty="0">
                <a:solidFill>
                  <a:srgbClr val="3333CC"/>
                </a:solidFill>
                <a:latin typeface="宋体" panose="02010600030101010101" pitchFamily="2" charset="-122"/>
                <a:ea typeface="宋体" panose="02010600030101010101" pitchFamily="2" charset="-122"/>
              </a:rPr>
              <a:t>5.2 </a:t>
            </a:r>
            <a:r>
              <a:rPr lang="zh-CN" altLang="en-US" sz="2400" b="1" dirty="0">
                <a:solidFill>
                  <a:srgbClr val="3333CC"/>
                </a:solidFill>
                <a:latin typeface="宋体" panose="02010600030101010101" pitchFamily="2" charset="-122"/>
                <a:ea typeface="宋体" panose="02010600030101010101" pitchFamily="2" charset="-122"/>
              </a:rPr>
              <a:t>鱼类饲养的最后阶段</a:t>
            </a:r>
            <a:endParaRPr lang="en-US" altLang="zh-CN" sz="2400" b="1" dirty="0">
              <a:solidFill>
                <a:srgbClr val="3333CC"/>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此阶段，从第</a:t>
            </a:r>
            <a:r>
              <a:rPr lang="en-US" altLang="zh-CN" sz="2000" dirty="0">
                <a:solidFill>
                  <a:schemeClr val="tx1"/>
                </a:solidFill>
                <a:latin typeface="宋体" panose="02010600030101010101" pitchFamily="2" charset="-122"/>
                <a:ea typeface="宋体" panose="02010600030101010101" pitchFamily="2" charset="-122"/>
              </a:rPr>
              <a:t>21</a:t>
            </a:r>
            <a:r>
              <a:rPr lang="zh-CN" altLang="en-US" sz="2000" dirty="0">
                <a:solidFill>
                  <a:schemeClr val="tx1"/>
                </a:solidFill>
                <a:latin typeface="宋体" panose="02010600030101010101" pitchFamily="2" charset="-122"/>
                <a:ea typeface="宋体" panose="02010600030101010101" pitchFamily="2" charset="-122"/>
              </a:rPr>
              <a:t>天到第</a:t>
            </a:r>
            <a:r>
              <a:rPr lang="en-US" altLang="zh-CN" sz="2000" dirty="0">
                <a:solidFill>
                  <a:schemeClr val="tx1"/>
                </a:solidFill>
                <a:latin typeface="宋体" panose="02010600030101010101" pitchFamily="2" charset="-122"/>
                <a:ea typeface="宋体" panose="02010600030101010101" pitchFamily="2" charset="-122"/>
              </a:rPr>
              <a:t>48</a:t>
            </a:r>
            <a:r>
              <a:rPr lang="zh-CN" altLang="en-US" sz="2000" dirty="0">
                <a:solidFill>
                  <a:schemeClr val="tx1"/>
                </a:solidFill>
                <a:latin typeface="宋体" panose="02010600030101010101" pitchFamily="2" charset="-122"/>
                <a:ea typeface="宋体" panose="02010600030101010101" pitchFamily="2" charset="-122"/>
              </a:rPr>
              <a:t>天，根据幼鱼的生长情况，每天早晚两次投喂漂浮的饲料，使它长成种鱼苗。饲料粒度为</a:t>
            </a:r>
            <a:r>
              <a:rPr lang="en-US" altLang="zh-CN" sz="2000" dirty="0">
                <a:solidFill>
                  <a:schemeClr val="tx1"/>
                </a:solidFill>
                <a:latin typeface="宋体" panose="02010600030101010101" pitchFamily="2" charset="-122"/>
                <a:ea typeface="宋体" panose="02010600030101010101" pitchFamily="2" charset="-122"/>
              </a:rPr>
              <a:t>0.6</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0.8</a:t>
            </a:r>
            <a:r>
              <a:rPr lang="zh-CN" altLang="en-US" sz="2000" dirty="0">
                <a:solidFill>
                  <a:schemeClr val="tx1"/>
                </a:solidFill>
                <a:latin typeface="宋体" panose="02010600030101010101" pitchFamily="2" charset="-122"/>
                <a:ea typeface="宋体" panose="02010600030101010101" pitchFamily="2" charset="-122"/>
              </a:rPr>
              <a:t>和</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毫米，蛋白质含量为</a:t>
            </a:r>
            <a:r>
              <a:rPr lang="en-US" altLang="zh-CN" sz="2000" dirty="0">
                <a:solidFill>
                  <a:schemeClr val="tx1"/>
                </a:solidFill>
                <a:latin typeface="宋体" panose="02010600030101010101" pitchFamily="2" charset="-122"/>
                <a:ea typeface="宋体" panose="02010600030101010101" pitchFamily="2" charset="-122"/>
              </a:rPr>
              <a:t>30%</a:t>
            </a:r>
            <a:r>
              <a:rPr lang="zh-CN" altLang="en-US" sz="2000" dirty="0">
                <a:solidFill>
                  <a:schemeClr val="tx1"/>
                </a:solidFill>
                <a:latin typeface="宋体" panose="02010600030101010101" pitchFamily="2" charset="-122"/>
                <a:ea typeface="宋体" panose="02010600030101010101" pitchFamily="2" charset="-122"/>
              </a:rPr>
              <a:t>。</a:t>
            </a:r>
            <a:endParaRPr lang="en-US" sz="2000"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4FBED998-17F2-6822-84AD-F743689F7696}"/>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17</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F7F90AAF-1442-17B2-C9F5-EBEFB1719594}"/>
              </a:ext>
            </a:extLst>
          </p:cNvPr>
          <p:cNvSpPr/>
          <p:nvPr/>
        </p:nvSpPr>
        <p:spPr>
          <a:xfrm>
            <a:off x="611560" y="2131614"/>
            <a:ext cx="7272808" cy="43937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在第</a:t>
            </a:r>
            <a:r>
              <a:rPr lang="en-US" altLang="zh-CN" sz="2000" dirty="0">
                <a:solidFill>
                  <a:schemeClr val="tx1"/>
                </a:solidFill>
                <a:latin typeface="宋体" panose="02010600030101010101" pitchFamily="2" charset="-122"/>
                <a:ea typeface="宋体" panose="02010600030101010101" pitchFamily="2" charset="-122"/>
              </a:rPr>
              <a:t>33</a:t>
            </a:r>
            <a:r>
              <a:rPr lang="zh-CN" altLang="en-US" sz="2000" dirty="0">
                <a:solidFill>
                  <a:schemeClr val="tx1"/>
                </a:solidFill>
                <a:latin typeface="宋体" panose="02010600030101010101" pitchFamily="2" charset="-122"/>
                <a:ea typeface="宋体" panose="02010600030101010101" pitchFamily="2" charset="-122"/>
              </a:rPr>
              <a:t>天和</a:t>
            </a:r>
            <a:r>
              <a:rPr lang="en-US" altLang="zh-CN" sz="2000" dirty="0">
                <a:solidFill>
                  <a:schemeClr val="tx1"/>
                </a:solidFill>
                <a:latin typeface="宋体" panose="02010600030101010101" pitchFamily="2" charset="-122"/>
                <a:ea typeface="宋体" panose="02010600030101010101" pitchFamily="2" charset="-122"/>
              </a:rPr>
              <a:t>42</a:t>
            </a:r>
            <a:r>
              <a:rPr lang="zh-CN" altLang="en-US" sz="2000" dirty="0">
                <a:solidFill>
                  <a:schemeClr val="tx1"/>
                </a:solidFill>
                <a:latin typeface="宋体" panose="02010600030101010101" pitchFamily="2" charset="-122"/>
                <a:ea typeface="宋体" panose="02010600030101010101" pitchFamily="2" charset="-122"/>
              </a:rPr>
              <a:t>天，要混合一半不同大小的饲料，喂养幼鱼。喂幼鱼饲料的食量和大小必须根据鱼的生长和需要而定。此阶段（第</a:t>
            </a:r>
            <a:r>
              <a:rPr lang="en-US" altLang="zh-CN" sz="2000" dirty="0">
                <a:solidFill>
                  <a:schemeClr val="tx1"/>
                </a:solidFill>
                <a:latin typeface="宋体" panose="02010600030101010101" pitchFamily="2" charset="-122"/>
                <a:ea typeface="宋体" panose="02010600030101010101" pitchFamily="2" charset="-122"/>
              </a:rPr>
              <a:t>21</a:t>
            </a:r>
            <a:r>
              <a:rPr lang="zh-CN" altLang="en-US" sz="2000" dirty="0">
                <a:solidFill>
                  <a:schemeClr val="tx1"/>
                </a:solidFill>
                <a:latin typeface="宋体" panose="02010600030101010101" pitchFamily="2" charset="-122"/>
                <a:ea typeface="宋体" panose="02010600030101010101" pitchFamily="2" charset="-122"/>
              </a:rPr>
              <a:t>天至第</a:t>
            </a:r>
            <a:r>
              <a:rPr lang="en-US" altLang="zh-CN" sz="2000" dirty="0">
                <a:solidFill>
                  <a:schemeClr val="tx1"/>
                </a:solidFill>
                <a:latin typeface="宋体" panose="02010600030101010101" pitchFamily="2" charset="-122"/>
                <a:ea typeface="宋体" panose="02010600030101010101" pitchFamily="2" charset="-122"/>
              </a:rPr>
              <a:t>48</a:t>
            </a:r>
            <a:r>
              <a:rPr lang="zh-CN" altLang="en-US" sz="2000" dirty="0">
                <a:solidFill>
                  <a:schemeClr val="tx1"/>
                </a:solidFill>
                <a:latin typeface="宋体" panose="02010600030101010101" pitchFamily="2" charset="-122"/>
                <a:ea typeface="宋体" panose="02010600030101010101" pitchFamily="2" charset="-122"/>
              </a:rPr>
              <a:t>天）幼鱼体长可达</a:t>
            </a:r>
            <a:r>
              <a:rPr lang="en-US" altLang="zh-CN" sz="2000" dirty="0">
                <a:solidFill>
                  <a:schemeClr val="tx1"/>
                </a:solidFill>
                <a:latin typeface="宋体" panose="02010600030101010101" pitchFamily="2" charset="-122"/>
                <a:ea typeface="宋体" panose="02010600030101010101" pitchFamily="2" charset="-122"/>
              </a:rPr>
              <a:t>2</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4</a:t>
            </a:r>
            <a:r>
              <a:rPr lang="zh-CN" altLang="en-US" sz="2000" dirty="0">
                <a:solidFill>
                  <a:schemeClr val="tx1"/>
                </a:solidFill>
                <a:latin typeface="宋体" panose="02010600030101010101" pitchFamily="2" charset="-122"/>
                <a:ea typeface="宋体" panose="02010600030101010101" pitchFamily="2" charset="-122"/>
              </a:rPr>
              <a:t>厘米以及</a:t>
            </a:r>
            <a:r>
              <a:rPr lang="en-US" altLang="zh-CN" sz="2000" dirty="0">
                <a:solidFill>
                  <a:schemeClr val="tx1"/>
                </a:solidFill>
                <a:latin typeface="宋体" panose="02010600030101010101" pitchFamily="2" charset="-122"/>
                <a:ea typeface="宋体" panose="02010600030101010101" pitchFamily="2" charset="-122"/>
              </a:rPr>
              <a:t>5</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7</a:t>
            </a:r>
            <a:r>
              <a:rPr lang="zh-CN" altLang="en-US" sz="2000" dirty="0">
                <a:solidFill>
                  <a:schemeClr val="tx1"/>
                </a:solidFill>
                <a:latin typeface="宋体" panose="02010600030101010101" pitchFamily="2" charset="-122"/>
                <a:ea typeface="宋体" panose="02010600030101010101" pitchFamily="2" charset="-122"/>
              </a:rPr>
              <a:t>厘米。幼鱼从第</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天到</a:t>
            </a:r>
            <a:r>
              <a:rPr lang="en-US" altLang="zh-CN" sz="2000" dirty="0">
                <a:solidFill>
                  <a:schemeClr val="tx1"/>
                </a:solidFill>
                <a:latin typeface="宋体" panose="02010600030101010101" pitchFamily="2" charset="-122"/>
                <a:ea typeface="宋体" panose="02010600030101010101" pitchFamily="2" charset="-122"/>
              </a:rPr>
              <a:t>48</a:t>
            </a:r>
            <a:r>
              <a:rPr lang="zh-CN" altLang="en-US" sz="2000" dirty="0">
                <a:solidFill>
                  <a:schemeClr val="tx1"/>
                </a:solidFill>
                <a:latin typeface="宋体" panose="02010600030101010101" pitchFamily="2" charset="-122"/>
                <a:ea typeface="宋体" panose="02010600030101010101" pitchFamily="2" charset="-122"/>
              </a:rPr>
              <a:t>天的理想温度需保持在</a:t>
            </a:r>
            <a:r>
              <a:rPr lang="en-US" altLang="zh-CN" sz="2000" dirty="0">
                <a:solidFill>
                  <a:schemeClr val="tx1"/>
                </a:solidFill>
                <a:latin typeface="宋体" panose="02010600030101010101" pitchFamily="2" charset="-122"/>
                <a:ea typeface="宋体" panose="02010600030101010101" pitchFamily="2" charset="-122"/>
              </a:rPr>
              <a:t>30</a:t>
            </a:r>
            <a:r>
              <a:rPr lang="zh-CN" altLang="en-US" sz="2000" dirty="0">
                <a:solidFill>
                  <a:schemeClr val="tx1"/>
                </a:solidFill>
                <a:latin typeface="宋体" panose="02010600030101010101" pitchFamily="2" charset="-122"/>
                <a:ea typeface="宋体" panose="02010600030101010101" pitchFamily="2" charset="-122"/>
              </a:rPr>
              <a:t>摄氏度到</a:t>
            </a:r>
            <a:r>
              <a:rPr lang="en-US" altLang="zh-CN" sz="2000" dirty="0">
                <a:solidFill>
                  <a:schemeClr val="tx1"/>
                </a:solidFill>
                <a:latin typeface="宋体" panose="02010600030101010101" pitchFamily="2" charset="-122"/>
                <a:ea typeface="宋体" panose="02010600030101010101" pitchFamily="2" charset="-122"/>
              </a:rPr>
              <a:t>37</a:t>
            </a:r>
            <a:r>
              <a:rPr lang="zh-CN" altLang="en-US" sz="2000" dirty="0">
                <a:solidFill>
                  <a:schemeClr val="tx1"/>
                </a:solidFill>
                <a:latin typeface="宋体" panose="02010600030101010101" pitchFamily="2" charset="-122"/>
                <a:ea typeface="宋体" panose="02010600030101010101" pitchFamily="2" charset="-122"/>
              </a:rPr>
              <a:t>摄氏度之间。</a:t>
            </a:r>
            <a:endParaRPr lang="en-US" altLang="zh-CN" sz="2000" dirty="0">
              <a:solidFill>
                <a:schemeClr val="tx1"/>
              </a:solidFill>
              <a:latin typeface="宋体" panose="02010600030101010101" pitchFamily="2" charset="-122"/>
              <a:ea typeface="宋体" panose="02010600030101010101" pitchFamily="2" charset="-122"/>
            </a:endParaRPr>
          </a:p>
          <a:p>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400" b="1" dirty="0">
                <a:solidFill>
                  <a:srgbClr val="3333CC"/>
                </a:solidFill>
                <a:latin typeface="宋体" panose="02010600030101010101" pitchFamily="2" charset="-122"/>
                <a:ea typeface="宋体" panose="02010600030101010101" pitchFamily="2" charset="-122"/>
              </a:rPr>
              <a:t>6.</a:t>
            </a:r>
            <a:r>
              <a:rPr lang="zh-CN" altLang="en-US" sz="2400" b="1" dirty="0">
                <a:solidFill>
                  <a:srgbClr val="3333CC"/>
                </a:solidFill>
                <a:latin typeface="宋体" panose="02010600030101010101" pitchFamily="2" charset="-122"/>
                <a:ea typeface="宋体" panose="02010600030101010101" pitchFamily="2" charset="-122"/>
              </a:rPr>
              <a:t>疾病和病虫的防治</a:t>
            </a:r>
            <a:endParaRPr lang="en-US" altLang="zh-CN" sz="2000" dirty="0">
              <a:solidFill>
                <a:schemeClr val="tx1"/>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rPr>
              <a:t>细菌引起的疾病</a:t>
            </a:r>
            <a:r>
              <a:rPr lang="zh-CN" altLang="en-US" sz="2000" dirty="0">
                <a:solidFill>
                  <a:schemeClr val="tx1"/>
                </a:solidFill>
                <a:latin typeface="宋体" panose="02010600030101010101" pitchFamily="2" charset="-122"/>
                <a:ea typeface="宋体" panose="02010600030101010101" pitchFamily="2" charset="-122"/>
              </a:rPr>
              <a:t>：当我们观察到池塘表面漂浮的死鱼，并检查到鱼的皮肤有破损、或发红的背部或尾鳍时，则我们可以确定该疾病是由弧菌（</a:t>
            </a:r>
            <a:r>
              <a:rPr lang="en-US" altLang="zh-CN" sz="2000" dirty="0">
                <a:solidFill>
                  <a:schemeClr val="tx1"/>
                </a:solidFill>
                <a:latin typeface="宋体" panose="02010600030101010101" pitchFamily="2" charset="-122"/>
                <a:ea typeface="宋体" panose="02010600030101010101" pitchFamily="2" charset="-122"/>
              </a:rPr>
              <a:t>Vibrio</a:t>
            </a:r>
            <a:r>
              <a:rPr lang="zh-CN" altLang="en-US" sz="2000" dirty="0">
                <a:solidFill>
                  <a:schemeClr val="tx1"/>
                </a:solidFill>
                <a:latin typeface="宋体" panose="02010600030101010101" pitchFamily="2" charset="-122"/>
                <a:ea typeface="宋体" panose="02010600030101010101" pitchFamily="2" charset="-122"/>
              </a:rPr>
              <a:t>）和气单胞菌（</a:t>
            </a:r>
            <a:r>
              <a:rPr lang="en-US" altLang="zh-CN" sz="2000" dirty="0">
                <a:solidFill>
                  <a:schemeClr val="tx1"/>
                </a:solidFill>
                <a:latin typeface="宋体" panose="02010600030101010101" pitchFamily="2" charset="-122"/>
                <a:ea typeface="宋体" panose="02010600030101010101" pitchFamily="2" charset="-122"/>
              </a:rPr>
              <a:t>Aeromonas</a:t>
            </a:r>
            <a:r>
              <a:rPr lang="zh-CN" altLang="en-US" sz="2000" dirty="0">
                <a:solidFill>
                  <a:schemeClr val="tx1"/>
                </a:solidFill>
                <a:latin typeface="宋体" panose="02010600030101010101" pitchFamily="2" charset="-122"/>
                <a:ea typeface="宋体" panose="02010600030101010101" pitchFamily="2" charset="-122"/>
              </a:rPr>
              <a:t>）引起的。可以用土霉素</a:t>
            </a:r>
            <a:r>
              <a:rPr lang="en-US" altLang="zh-CN" sz="2000" dirty="0">
                <a:solidFill>
                  <a:schemeClr val="tx1"/>
                </a:solidFill>
                <a:latin typeface="宋体" panose="02010600030101010101" pitchFamily="2" charset="-122"/>
                <a:ea typeface="宋体" panose="02010600030101010101" pitchFamily="2" charset="-122"/>
              </a:rPr>
              <a:t>(Oxytetracycline)</a:t>
            </a:r>
            <a:r>
              <a:rPr lang="zh-CN" altLang="en-US" sz="2000" dirty="0">
                <a:solidFill>
                  <a:schemeClr val="tx1"/>
                </a:solidFill>
                <a:latin typeface="宋体" panose="02010600030101010101" pitchFamily="2" charset="-122"/>
                <a:ea typeface="宋体" panose="02010600030101010101" pitchFamily="2" charset="-122"/>
              </a:rPr>
              <a:t>按</a:t>
            </a:r>
            <a:r>
              <a:rPr lang="en-US" altLang="zh-CN" sz="2000" dirty="0">
                <a:solidFill>
                  <a:schemeClr val="tx1"/>
                </a:solidFill>
                <a:latin typeface="宋体" panose="02010600030101010101" pitchFamily="2" charset="-122"/>
                <a:ea typeface="宋体" panose="02010600030101010101" pitchFamily="2" charset="-122"/>
              </a:rPr>
              <a:t>50</a:t>
            </a:r>
            <a:r>
              <a:rPr lang="zh-CN" altLang="en-US" sz="2000" dirty="0">
                <a:solidFill>
                  <a:schemeClr val="tx1"/>
                </a:solidFill>
                <a:latin typeface="宋体" panose="02010600030101010101" pitchFamily="2" charset="-122"/>
                <a:ea typeface="宋体" panose="02010600030101010101" pitchFamily="2" charset="-122"/>
              </a:rPr>
              <a:t>毫克</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公斤鱼与饲料混合喂给幼鱼吃。同时，我们可以在池塘水面上，添加小片的沸石（</a:t>
            </a:r>
            <a:r>
              <a:rPr lang="en-US" altLang="zh-CN" sz="2000" dirty="0">
                <a:solidFill>
                  <a:schemeClr val="tx1"/>
                </a:solidFill>
                <a:latin typeface="宋体" panose="02010600030101010101" pitchFamily="2" charset="-122"/>
                <a:ea typeface="宋体" panose="02010600030101010101" pitchFamily="2" charset="-122"/>
              </a:rPr>
              <a:t>Zeolite</a:t>
            </a:r>
            <a:r>
              <a:rPr lang="zh-CN" altLang="en-US" sz="2000" dirty="0">
                <a:solidFill>
                  <a:schemeClr val="tx1"/>
                </a:solidFill>
                <a:latin typeface="宋体" panose="02010600030101010101" pitchFamily="2" charset="-122"/>
                <a:ea typeface="宋体" panose="02010600030101010101" pitchFamily="2" charset="-122"/>
              </a:rPr>
              <a:t>）按</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公斤</a:t>
            </a:r>
            <a:r>
              <a:rPr lang="en-US" altLang="zh-CN" sz="2000" dirty="0">
                <a:solidFill>
                  <a:schemeClr val="tx1"/>
                </a:solidFill>
                <a:latin typeface="宋体" panose="02010600030101010101" pitchFamily="2" charset="-122"/>
                <a:ea typeface="宋体" panose="02010600030101010101" pitchFamily="2" charset="-122"/>
              </a:rPr>
              <a:t>/100</a:t>
            </a:r>
            <a:r>
              <a:rPr lang="zh-CN" altLang="en-US" sz="2000" dirty="0">
                <a:solidFill>
                  <a:schemeClr val="tx1"/>
                </a:solidFill>
                <a:latin typeface="宋体" panose="02010600030101010101" pitchFamily="2" charset="-122"/>
                <a:ea typeface="宋体" panose="02010600030101010101" pitchFamily="2" charset="-122"/>
              </a:rPr>
              <a:t>平方米池塘，为改善土的质量。</a:t>
            </a:r>
            <a:endParaRPr lang="en-US" sz="2000" dirty="0">
              <a:solidFill>
                <a:schemeClr val="tx1"/>
              </a:solidFill>
              <a:latin typeface="宋体" panose="02010600030101010101" pitchFamily="2" charset="-122"/>
              <a:ea typeface="宋体" panose="02010600030101010101" pitchFamily="2" charset="-122"/>
            </a:endParaRPr>
          </a:p>
        </p:txBody>
      </p:sp>
      <p:sp>
        <p:nvSpPr>
          <p:cNvPr id="5" name="Rectangle 4">
            <a:extLst>
              <a:ext uri="{FF2B5EF4-FFF2-40B4-BE49-F238E27FC236}">
                <a16:creationId xmlns:a16="http://schemas.microsoft.com/office/drawing/2014/main" id="{1CD41FC1-4582-E280-5879-77C5442E0C41}"/>
              </a:ext>
            </a:extLst>
          </p:cNvPr>
          <p:cNvSpPr/>
          <p:nvPr/>
        </p:nvSpPr>
        <p:spPr>
          <a:xfrm>
            <a:off x="611560" y="138699"/>
            <a:ext cx="4608512"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1600" b="1" dirty="0">
                <a:solidFill>
                  <a:srgbClr val="006666"/>
                </a:solidFill>
                <a:latin typeface="+mn-ea"/>
              </a:rPr>
              <a:t>表</a:t>
            </a:r>
            <a:r>
              <a:rPr lang="en-US" altLang="zh-CN" sz="1600" b="1" dirty="0">
                <a:solidFill>
                  <a:srgbClr val="006666"/>
                </a:solidFill>
                <a:latin typeface="+mn-ea"/>
              </a:rPr>
              <a:t>4</a:t>
            </a:r>
            <a:r>
              <a:rPr lang="zh-CN" altLang="en-US" sz="1600" b="1" dirty="0">
                <a:solidFill>
                  <a:srgbClr val="006666"/>
                </a:solidFill>
                <a:latin typeface="+mn-ea"/>
              </a:rPr>
              <a:t>：</a:t>
            </a:r>
            <a:r>
              <a:rPr lang="en-US" altLang="zh-CN" sz="1600" b="1" dirty="0">
                <a:solidFill>
                  <a:srgbClr val="006666"/>
                </a:solidFill>
                <a:latin typeface="+mn-ea"/>
              </a:rPr>
              <a:t>10</a:t>
            </a:r>
            <a:r>
              <a:rPr lang="zh-CN" altLang="en-US" sz="1600" b="1" dirty="0">
                <a:solidFill>
                  <a:srgbClr val="006666"/>
                </a:solidFill>
                <a:latin typeface="+mn-ea"/>
              </a:rPr>
              <a:t>万条幼鱼的饲喂</a:t>
            </a:r>
            <a:endParaRPr lang="en-US" altLang="zh-CN" sz="1600" b="1" dirty="0">
              <a:solidFill>
                <a:srgbClr val="006666"/>
              </a:solidFill>
              <a:latin typeface="+mn-ea"/>
            </a:endParaRPr>
          </a:p>
        </p:txBody>
      </p:sp>
      <p:graphicFrame>
        <p:nvGraphicFramePr>
          <p:cNvPr id="6" name="Table 5">
            <a:extLst>
              <a:ext uri="{FF2B5EF4-FFF2-40B4-BE49-F238E27FC236}">
                <a16:creationId xmlns:a16="http://schemas.microsoft.com/office/drawing/2014/main" id="{3A60320F-4248-B674-B74C-CF1EEB0D6CD8}"/>
              </a:ext>
            </a:extLst>
          </p:cNvPr>
          <p:cNvGraphicFramePr>
            <a:graphicFrameLocks noGrp="1"/>
          </p:cNvGraphicFramePr>
          <p:nvPr>
            <p:extLst>
              <p:ext uri="{D42A27DB-BD31-4B8C-83A1-F6EECF244321}">
                <p14:modId xmlns:p14="http://schemas.microsoft.com/office/powerpoint/2010/main" val="787393093"/>
              </p:ext>
            </p:extLst>
          </p:nvPr>
        </p:nvGraphicFramePr>
        <p:xfrm>
          <a:off x="611560" y="620688"/>
          <a:ext cx="7200801" cy="1483360"/>
        </p:xfrm>
        <a:graphic>
          <a:graphicData uri="http://schemas.openxmlformats.org/drawingml/2006/table">
            <a:tbl>
              <a:tblPr firstRow="1" bandRow="1">
                <a:tableStyleId>{5940675A-B579-460E-94D1-54222C63F5DA}</a:tableStyleId>
              </a:tblPr>
              <a:tblGrid>
                <a:gridCol w="2400267">
                  <a:extLst>
                    <a:ext uri="{9D8B030D-6E8A-4147-A177-3AD203B41FA5}">
                      <a16:colId xmlns:a16="http://schemas.microsoft.com/office/drawing/2014/main" val="2347578321"/>
                    </a:ext>
                  </a:extLst>
                </a:gridCol>
                <a:gridCol w="2400267">
                  <a:extLst>
                    <a:ext uri="{9D8B030D-6E8A-4147-A177-3AD203B41FA5}">
                      <a16:colId xmlns:a16="http://schemas.microsoft.com/office/drawing/2014/main" val="1062997151"/>
                    </a:ext>
                  </a:extLst>
                </a:gridCol>
                <a:gridCol w="2400267">
                  <a:extLst>
                    <a:ext uri="{9D8B030D-6E8A-4147-A177-3AD203B41FA5}">
                      <a16:colId xmlns:a16="http://schemas.microsoft.com/office/drawing/2014/main" val="568513512"/>
                    </a:ext>
                  </a:extLst>
                </a:gridCol>
              </a:tblGrid>
              <a:tr h="370840">
                <a:tc>
                  <a:txBody>
                    <a:bodyPr/>
                    <a:lstStyle/>
                    <a:p>
                      <a:pPr algn="ctr"/>
                      <a:r>
                        <a:rPr lang="zh-CN" altLang="en-US" b="1" dirty="0"/>
                        <a:t>孵化后的幼鱼</a:t>
                      </a:r>
                      <a:endParaRPr lang="en-US" b="1" dirty="0"/>
                    </a:p>
                  </a:txBody>
                  <a:tcPr>
                    <a:solidFill>
                      <a:schemeClr val="bg1"/>
                    </a:solidFill>
                  </a:tcPr>
                </a:tc>
                <a:tc>
                  <a:txBody>
                    <a:bodyPr/>
                    <a:lstStyle/>
                    <a:p>
                      <a:pPr algn="ctr"/>
                      <a:r>
                        <a:rPr lang="zh-CN" altLang="en-US" b="1" dirty="0"/>
                        <a:t>颗粒饲料的粒度</a:t>
                      </a:r>
                      <a:endParaRPr lang="en-US" b="1" dirty="0"/>
                    </a:p>
                  </a:txBody>
                  <a:tcPr>
                    <a:solidFill>
                      <a:schemeClr val="bg1"/>
                    </a:solidFill>
                  </a:tcPr>
                </a:tc>
                <a:tc>
                  <a:txBody>
                    <a:bodyPr/>
                    <a:lstStyle/>
                    <a:p>
                      <a:pPr algn="ctr"/>
                      <a:r>
                        <a:rPr lang="zh-CN" altLang="en-US" b="1" dirty="0"/>
                        <a:t>喂量（公斤</a:t>
                      </a:r>
                      <a:r>
                        <a:rPr lang="en-US" altLang="zh-CN" b="1" dirty="0"/>
                        <a:t>/</a:t>
                      </a:r>
                      <a:r>
                        <a:rPr lang="zh-CN" altLang="en-US" b="1" dirty="0"/>
                        <a:t>天）</a:t>
                      </a:r>
                      <a:endParaRPr lang="en-US" b="1" dirty="0"/>
                    </a:p>
                  </a:txBody>
                  <a:tcPr>
                    <a:solidFill>
                      <a:schemeClr val="bg1"/>
                    </a:solidFill>
                  </a:tcPr>
                </a:tc>
                <a:extLst>
                  <a:ext uri="{0D108BD9-81ED-4DB2-BD59-A6C34878D82A}">
                    <a16:rowId xmlns:a16="http://schemas.microsoft.com/office/drawing/2014/main" val="1127994873"/>
                  </a:ext>
                </a:extLst>
              </a:tr>
              <a:tr h="370840">
                <a:tc>
                  <a:txBody>
                    <a:bodyPr/>
                    <a:lstStyle/>
                    <a:p>
                      <a:pPr algn="l"/>
                      <a:r>
                        <a:rPr lang="zh-CN" altLang="en-US" dirty="0"/>
                        <a:t>第</a:t>
                      </a:r>
                      <a:r>
                        <a:rPr lang="en-US" altLang="zh-CN" dirty="0"/>
                        <a:t>21-33</a:t>
                      </a:r>
                      <a:r>
                        <a:rPr lang="zh-CN" altLang="en-US" dirty="0"/>
                        <a:t>天</a:t>
                      </a:r>
                      <a:endParaRPr lang="en-US" dirty="0"/>
                    </a:p>
                  </a:txBody>
                  <a:tcPr>
                    <a:solidFill>
                      <a:schemeClr val="bg1"/>
                    </a:solidFill>
                  </a:tcPr>
                </a:tc>
                <a:tc>
                  <a:txBody>
                    <a:bodyPr/>
                    <a:lstStyle/>
                    <a:p>
                      <a:pPr algn="ctr"/>
                      <a:r>
                        <a:rPr lang="en-US" dirty="0"/>
                        <a:t>0.6</a:t>
                      </a:r>
                      <a:r>
                        <a:rPr lang="zh-CN" altLang="en-US" dirty="0"/>
                        <a:t>毫米</a:t>
                      </a:r>
                      <a:endParaRPr lang="en-US" dirty="0"/>
                    </a:p>
                  </a:txBody>
                  <a:tcPr>
                    <a:solidFill>
                      <a:schemeClr val="bg1"/>
                    </a:solidFill>
                  </a:tcPr>
                </a:tc>
                <a:tc>
                  <a:txBody>
                    <a:bodyPr/>
                    <a:lstStyle/>
                    <a:p>
                      <a:pPr algn="ctr"/>
                      <a:r>
                        <a:rPr lang="en-US" dirty="0"/>
                        <a:t>2.5</a:t>
                      </a:r>
                    </a:p>
                  </a:txBody>
                  <a:tcPr>
                    <a:solidFill>
                      <a:schemeClr val="bg1"/>
                    </a:solidFill>
                  </a:tcPr>
                </a:tc>
                <a:extLst>
                  <a:ext uri="{0D108BD9-81ED-4DB2-BD59-A6C34878D82A}">
                    <a16:rowId xmlns:a16="http://schemas.microsoft.com/office/drawing/2014/main" val="4071109804"/>
                  </a:ext>
                </a:extLst>
              </a:tr>
              <a:tr h="370840">
                <a:tc>
                  <a:txBody>
                    <a:bodyPr/>
                    <a:lstStyle/>
                    <a:p>
                      <a:pPr algn="l"/>
                      <a:r>
                        <a:rPr lang="zh-CN" altLang="en-US" dirty="0"/>
                        <a:t>第</a:t>
                      </a:r>
                      <a:r>
                        <a:rPr lang="en-US" altLang="zh-CN" dirty="0"/>
                        <a:t>33-42</a:t>
                      </a:r>
                      <a:r>
                        <a:rPr lang="zh-CN" altLang="en-US" dirty="0"/>
                        <a:t>天</a:t>
                      </a:r>
                      <a:endParaRPr lang="en-US" dirty="0"/>
                    </a:p>
                  </a:txBody>
                  <a:tcPr>
                    <a:solidFill>
                      <a:schemeClr val="bg1"/>
                    </a:solidFill>
                  </a:tcPr>
                </a:tc>
                <a:tc>
                  <a:txBody>
                    <a:bodyPr/>
                    <a:lstStyle/>
                    <a:p>
                      <a:pPr algn="ctr"/>
                      <a:r>
                        <a:rPr lang="en-US" dirty="0"/>
                        <a:t>0.8</a:t>
                      </a:r>
                      <a:r>
                        <a:rPr lang="zh-CN" altLang="en-US" dirty="0"/>
                        <a:t>毫米</a:t>
                      </a:r>
                      <a:endParaRPr lang="en-US" dirty="0"/>
                    </a:p>
                  </a:txBody>
                  <a:tcPr>
                    <a:solidFill>
                      <a:schemeClr val="bg1"/>
                    </a:solidFill>
                  </a:tcPr>
                </a:tc>
                <a:tc>
                  <a:txBody>
                    <a:bodyPr/>
                    <a:lstStyle/>
                    <a:p>
                      <a:pPr algn="ctr"/>
                      <a:r>
                        <a:rPr lang="en-US" dirty="0"/>
                        <a:t>4.0</a:t>
                      </a:r>
                    </a:p>
                  </a:txBody>
                  <a:tcPr>
                    <a:solidFill>
                      <a:schemeClr val="bg1"/>
                    </a:solidFill>
                  </a:tcPr>
                </a:tc>
                <a:extLst>
                  <a:ext uri="{0D108BD9-81ED-4DB2-BD59-A6C34878D82A}">
                    <a16:rowId xmlns:a16="http://schemas.microsoft.com/office/drawing/2014/main" val="2048809023"/>
                  </a:ext>
                </a:extLst>
              </a:tr>
              <a:tr h="370840">
                <a:tc>
                  <a:txBody>
                    <a:bodyPr/>
                    <a:lstStyle/>
                    <a:p>
                      <a:pPr algn="l"/>
                      <a:r>
                        <a:rPr lang="zh-CN" altLang="en-US" dirty="0"/>
                        <a:t>第</a:t>
                      </a:r>
                      <a:r>
                        <a:rPr lang="en-US" altLang="zh-CN" dirty="0"/>
                        <a:t>42-48</a:t>
                      </a:r>
                      <a:r>
                        <a:rPr lang="zh-CN" altLang="en-US" dirty="0"/>
                        <a:t>天</a:t>
                      </a:r>
                      <a:endParaRPr lang="en-US" dirty="0"/>
                    </a:p>
                  </a:txBody>
                  <a:tcPr>
                    <a:solidFill>
                      <a:schemeClr val="bg1"/>
                    </a:solidFill>
                  </a:tcPr>
                </a:tc>
                <a:tc>
                  <a:txBody>
                    <a:bodyPr/>
                    <a:lstStyle/>
                    <a:p>
                      <a:pPr algn="ctr"/>
                      <a:r>
                        <a:rPr lang="en-US" dirty="0"/>
                        <a:t>1.0</a:t>
                      </a:r>
                      <a:r>
                        <a:rPr lang="zh-CN" altLang="en-US" dirty="0"/>
                        <a:t>毫米</a:t>
                      </a:r>
                      <a:endParaRPr lang="en-US" dirty="0"/>
                    </a:p>
                  </a:txBody>
                  <a:tcPr>
                    <a:solidFill>
                      <a:schemeClr val="bg1"/>
                    </a:solidFill>
                  </a:tcPr>
                </a:tc>
                <a:tc>
                  <a:txBody>
                    <a:bodyPr/>
                    <a:lstStyle/>
                    <a:p>
                      <a:pPr algn="ctr"/>
                      <a:r>
                        <a:rPr lang="en-US" dirty="0"/>
                        <a:t>6.5</a:t>
                      </a:r>
                    </a:p>
                  </a:txBody>
                  <a:tcPr>
                    <a:solidFill>
                      <a:schemeClr val="bg1"/>
                    </a:solidFill>
                  </a:tcPr>
                </a:tc>
                <a:extLst>
                  <a:ext uri="{0D108BD9-81ED-4DB2-BD59-A6C34878D82A}">
                    <a16:rowId xmlns:a16="http://schemas.microsoft.com/office/drawing/2014/main" val="1913865916"/>
                  </a:ext>
                </a:extLst>
              </a:tr>
            </a:tbl>
          </a:graphicData>
        </a:graphic>
      </p:graphicFrame>
      <p:sp>
        <p:nvSpPr>
          <p:cNvPr id="7" name="Rectangle 6">
            <a:extLst>
              <a:ext uri="{FF2B5EF4-FFF2-40B4-BE49-F238E27FC236}">
                <a16:creationId xmlns:a16="http://schemas.microsoft.com/office/drawing/2014/main" id="{70E2043F-4F14-1FBA-5EE6-EC72A343631F}"/>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18</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290DA80F-3D02-37D2-C9BA-8CCBCEF690D0}"/>
              </a:ext>
            </a:extLst>
          </p:cNvPr>
          <p:cNvSpPr/>
          <p:nvPr/>
        </p:nvSpPr>
        <p:spPr>
          <a:xfrm>
            <a:off x="2035724" y="188640"/>
            <a:ext cx="5072552" cy="30243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b="1" dirty="0">
                <a:solidFill>
                  <a:schemeClr val="tx1"/>
                </a:solidFill>
                <a:latin typeface="宋体" panose="02010600030101010101" pitchFamily="2" charset="-122"/>
                <a:ea typeface="宋体" panose="02010600030101010101" pitchFamily="2" charset="-122"/>
              </a:rPr>
              <a:t>    病虫的防治</a:t>
            </a:r>
            <a:r>
              <a:rPr lang="zh-CN" altLang="en-US" sz="2000" dirty="0">
                <a:solidFill>
                  <a:schemeClr val="tx1"/>
                </a:solidFill>
                <a:latin typeface="宋体" panose="02010600030101010101" pitchFamily="2" charset="-122"/>
                <a:ea typeface="宋体" panose="02010600030101010101" pitchFamily="2" charset="-122"/>
              </a:rPr>
              <a:t>： 幼鱼放入池塘后第三天，我们将等检查到池塘里生长了一些昆虫。这些昆虫有两颗牙齿形状像镰刀，身长</a:t>
            </a:r>
            <a:r>
              <a:rPr lang="en-US" altLang="zh-CN" sz="2000" dirty="0">
                <a:solidFill>
                  <a:schemeClr val="tx1"/>
                </a:solidFill>
                <a:latin typeface="宋体" panose="02010600030101010101" pitchFamily="2" charset="-122"/>
                <a:ea typeface="宋体" panose="02010600030101010101" pitchFamily="2" charset="-122"/>
              </a:rPr>
              <a:t>2</a:t>
            </a:r>
            <a:r>
              <a:rPr lang="zh-CN" altLang="en-US" sz="2000" dirty="0">
                <a:solidFill>
                  <a:schemeClr val="tx1"/>
                </a:solidFill>
                <a:latin typeface="宋体" panose="02010600030101010101" pitchFamily="2" charset="-122"/>
                <a:ea typeface="宋体" panose="02010600030101010101" pitchFamily="2" charset="-122"/>
              </a:rPr>
              <a:t>厘米，这些昆虫可以通过吸血方式捕捉小鱼（图</a:t>
            </a:r>
            <a:r>
              <a:rPr lang="en-US" altLang="zh-CN" sz="2000" dirty="0">
                <a:solidFill>
                  <a:schemeClr val="tx1"/>
                </a:solidFill>
                <a:latin typeface="宋体" panose="02010600030101010101" pitchFamily="2" charset="-122"/>
                <a:ea typeface="宋体" panose="02010600030101010101" pitchFamily="2" charset="-122"/>
              </a:rPr>
              <a:t>20</a:t>
            </a:r>
            <a:r>
              <a:rPr lang="zh-CN" altLang="en-US" sz="2000" dirty="0">
                <a:solidFill>
                  <a:schemeClr val="tx1"/>
                </a:solidFill>
                <a:latin typeface="宋体" panose="02010600030101010101" pitchFamily="2" charset="-122"/>
                <a:ea typeface="宋体" panose="02010600030101010101" pitchFamily="2" charset="-122"/>
              </a:rPr>
              <a:t>）。我们需要消灭这些动物才能保持幼鱼的高存活率，我们可以使用光照在夜间的池塘表面来吸引这些昆虫，并将面纱蓝把它们捞出水面。我们可以在 连续</a:t>
            </a:r>
            <a:r>
              <a:rPr lang="en-US" altLang="zh-CN" sz="2000" dirty="0">
                <a:solidFill>
                  <a:schemeClr val="tx1"/>
                </a:solidFill>
                <a:latin typeface="宋体" panose="02010600030101010101" pitchFamily="2" charset="-122"/>
                <a:ea typeface="宋体" panose="02010600030101010101" pitchFamily="2" charset="-122"/>
              </a:rPr>
              <a:t>4 </a:t>
            </a:r>
            <a:r>
              <a:rPr lang="zh-CN" altLang="en-US" sz="2000" dirty="0">
                <a:solidFill>
                  <a:schemeClr val="tx1"/>
                </a:solidFill>
                <a:latin typeface="宋体" panose="02010600030101010101" pitchFamily="2" charset="-122"/>
                <a:ea typeface="宋体" panose="02010600030101010101" pitchFamily="2" charset="-122"/>
              </a:rPr>
              <a:t>小时内捞出</a:t>
            </a:r>
            <a:r>
              <a:rPr lang="en-US" altLang="zh-CN" sz="2000" dirty="0">
                <a:solidFill>
                  <a:schemeClr val="tx1"/>
                </a:solidFill>
                <a:latin typeface="宋体" panose="02010600030101010101" pitchFamily="2" charset="-122"/>
                <a:ea typeface="宋体" panose="02010600030101010101" pitchFamily="2" charset="-122"/>
              </a:rPr>
              <a:t>400 </a:t>
            </a:r>
            <a:r>
              <a:rPr lang="zh-CN" altLang="en-US" sz="2000" dirty="0">
                <a:solidFill>
                  <a:schemeClr val="tx1"/>
                </a:solidFill>
                <a:latin typeface="宋体" panose="02010600030101010101" pitchFamily="2" charset="-122"/>
                <a:ea typeface="宋体" panose="02010600030101010101" pitchFamily="2" charset="-122"/>
              </a:rPr>
              <a:t>只昆虫（图 </a:t>
            </a:r>
            <a:r>
              <a:rPr lang="en-US" altLang="zh-CN" sz="2000" dirty="0">
                <a:solidFill>
                  <a:schemeClr val="tx1"/>
                </a:solidFill>
                <a:latin typeface="宋体" panose="02010600030101010101" pitchFamily="2" charset="-122"/>
                <a:ea typeface="宋体" panose="02010600030101010101" pitchFamily="2" charset="-122"/>
              </a:rPr>
              <a:t>21</a:t>
            </a:r>
            <a:r>
              <a:rPr lang="zh-CN" altLang="en-US" sz="2000" dirty="0">
                <a:solidFill>
                  <a:schemeClr val="tx1"/>
                </a:solidFill>
                <a:latin typeface="宋体" panose="02010600030101010101" pitchFamily="2" charset="-122"/>
                <a:ea typeface="宋体" panose="02010600030101010101" pitchFamily="2" charset="-122"/>
              </a:rPr>
              <a:t>）。</a:t>
            </a:r>
            <a:endParaRPr lang="en-US" sz="2000" dirty="0">
              <a:solidFill>
                <a:schemeClr val="tx1"/>
              </a:solidFill>
              <a:latin typeface="宋体" panose="02010600030101010101" pitchFamily="2" charset="-122"/>
              <a:ea typeface="宋体" panose="02010600030101010101" pitchFamily="2" charset="-122"/>
            </a:endParaRPr>
          </a:p>
        </p:txBody>
      </p:sp>
      <p:sp>
        <p:nvSpPr>
          <p:cNvPr id="5" name="Rectangle 4">
            <a:extLst>
              <a:ext uri="{FF2B5EF4-FFF2-40B4-BE49-F238E27FC236}">
                <a16:creationId xmlns:a16="http://schemas.microsoft.com/office/drawing/2014/main" id="{77268CA8-552D-18D0-D7A9-A71F872EBAF3}"/>
              </a:ext>
            </a:extLst>
          </p:cNvPr>
          <p:cNvSpPr/>
          <p:nvPr/>
        </p:nvSpPr>
        <p:spPr>
          <a:xfrm>
            <a:off x="2411760" y="5373216"/>
            <a:ext cx="2016224"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1600" b="1" dirty="0">
                <a:solidFill>
                  <a:srgbClr val="006666"/>
                </a:solidFill>
                <a:latin typeface="+mn-ea"/>
              </a:rPr>
              <a:t>图</a:t>
            </a:r>
            <a:r>
              <a:rPr lang="en-US" altLang="zh-CN" sz="1600" b="1" dirty="0">
                <a:solidFill>
                  <a:srgbClr val="006666"/>
                </a:solidFill>
                <a:latin typeface="+mn-ea"/>
              </a:rPr>
              <a:t>20</a:t>
            </a:r>
            <a:r>
              <a:rPr lang="zh-CN" altLang="en-US" sz="1600" b="1" dirty="0">
                <a:solidFill>
                  <a:srgbClr val="006666"/>
                </a:solidFill>
                <a:latin typeface="+mn-ea"/>
              </a:rPr>
              <a:t>：吸血的昆虫</a:t>
            </a:r>
            <a:endParaRPr lang="en-US" altLang="zh-CN" sz="1600" b="1" dirty="0">
              <a:solidFill>
                <a:srgbClr val="006666"/>
              </a:solidFill>
              <a:latin typeface="+mn-ea"/>
            </a:endParaRPr>
          </a:p>
        </p:txBody>
      </p:sp>
      <p:sp>
        <p:nvSpPr>
          <p:cNvPr id="6" name="Rectangle 5">
            <a:extLst>
              <a:ext uri="{FF2B5EF4-FFF2-40B4-BE49-F238E27FC236}">
                <a16:creationId xmlns:a16="http://schemas.microsoft.com/office/drawing/2014/main" id="{3E30EB5C-8F77-57FD-3F5D-CFB854AF5130}"/>
              </a:ext>
            </a:extLst>
          </p:cNvPr>
          <p:cNvSpPr/>
          <p:nvPr/>
        </p:nvSpPr>
        <p:spPr>
          <a:xfrm>
            <a:off x="4572000" y="5377263"/>
            <a:ext cx="2321356"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1600" b="1" dirty="0">
                <a:solidFill>
                  <a:srgbClr val="006666"/>
                </a:solidFill>
                <a:latin typeface="+mn-ea"/>
              </a:rPr>
              <a:t>图</a:t>
            </a:r>
            <a:r>
              <a:rPr lang="en-US" altLang="zh-CN" sz="1600" b="1" dirty="0">
                <a:solidFill>
                  <a:srgbClr val="006666"/>
                </a:solidFill>
                <a:latin typeface="+mn-ea"/>
              </a:rPr>
              <a:t>21</a:t>
            </a:r>
            <a:r>
              <a:rPr lang="zh-CN" altLang="en-US" sz="1600" b="1" dirty="0">
                <a:solidFill>
                  <a:srgbClr val="006666"/>
                </a:solidFill>
                <a:latin typeface="+mn-ea"/>
              </a:rPr>
              <a:t>：吸血昆虫的捕捉</a:t>
            </a:r>
            <a:endParaRPr lang="en-US" altLang="zh-CN" sz="1600" b="1" dirty="0">
              <a:solidFill>
                <a:srgbClr val="006666"/>
              </a:solidFill>
              <a:latin typeface="+mn-ea"/>
            </a:endParaRPr>
          </a:p>
        </p:txBody>
      </p:sp>
      <p:sp>
        <p:nvSpPr>
          <p:cNvPr id="7" name="Rectangle 6">
            <a:extLst>
              <a:ext uri="{FF2B5EF4-FFF2-40B4-BE49-F238E27FC236}">
                <a16:creationId xmlns:a16="http://schemas.microsoft.com/office/drawing/2014/main" id="{1B450D61-9581-966B-8E9A-FD9A19CAB809}"/>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19</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4B0622D2-3AD6-ABBF-28F8-BAC4EA6482EA}"/>
              </a:ext>
            </a:extLst>
          </p:cNvPr>
          <p:cNvSpPr/>
          <p:nvPr/>
        </p:nvSpPr>
        <p:spPr>
          <a:xfrm>
            <a:off x="1187624" y="260648"/>
            <a:ext cx="3528392" cy="2592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3333CC"/>
                </a:solidFill>
                <a:latin typeface="宋体" panose="02010600030101010101" pitchFamily="2" charset="-122"/>
                <a:ea typeface="宋体" panose="02010600030101010101" pitchFamily="2" charset="-122"/>
              </a:rPr>
              <a:t>7.</a:t>
            </a:r>
            <a:r>
              <a:rPr lang="zh-CN" altLang="en-US" sz="2400" b="1" dirty="0">
                <a:solidFill>
                  <a:srgbClr val="3333CC"/>
                </a:solidFill>
                <a:latin typeface="宋体" panose="02010600030101010101" pitchFamily="2" charset="-122"/>
                <a:ea typeface="宋体" panose="02010600030101010101" pitchFamily="2" charset="-122"/>
              </a:rPr>
              <a:t>收获以及运输工作</a:t>
            </a:r>
            <a:endParaRPr lang="en-US" altLang="zh-CN" sz="2400" b="1" dirty="0">
              <a:solidFill>
                <a:srgbClr val="3333CC"/>
              </a:solidFill>
              <a:latin typeface="宋体" panose="02010600030101010101" pitchFamily="2" charset="-122"/>
              <a:ea typeface="宋体" panose="02010600030101010101" pitchFamily="2" charset="-122"/>
            </a:endParaRPr>
          </a:p>
          <a:p>
            <a:r>
              <a:rPr lang="zh-CN" altLang="en-US"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当幼鱼有</a:t>
            </a:r>
            <a:r>
              <a:rPr lang="en-US" altLang="zh-CN" sz="2000" dirty="0">
                <a:solidFill>
                  <a:schemeClr val="tx1"/>
                </a:solidFill>
                <a:latin typeface="宋体" panose="02010600030101010101" pitchFamily="2" charset="-122"/>
                <a:ea typeface="宋体" panose="02010600030101010101" pitchFamily="2" charset="-122"/>
              </a:rPr>
              <a:t>47</a:t>
            </a:r>
            <a:r>
              <a:rPr lang="zh-CN" altLang="en-US" sz="2000" dirty="0">
                <a:solidFill>
                  <a:schemeClr val="tx1"/>
                </a:solidFill>
                <a:latin typeface="宋体" panose="02010600030101010101" pitchFamily="2" charset="-122"/>
                <a:ea typeface="宋体" panose="02010600030101010101" pitchFamily="2" charset="-122"/>
              </a:rPr>
              <a:t>或</a:t>
            </a:r>
            <a:r>
              <a:rPr lang="en-US" altLang="zh-CN" sz="2000" dirty="0">
                <a:solidFill>
                  <a:schemeClr val="tx1"/>
                </a:solidFill>
                <a:latin typeface="宋体" panose="02010600030101010101" pitchFamily="2" charset="-122"/>
                <a:ea typeface="宋体" panose="02010600030101010101" pitchFamily="2" charset="-122"/>
              </a:rPr>
              <a:t>48</a:t>
            </a:r>
            <a:r>
              <a:rPr lang="zh-CN" altLang="en-US" sz="2000" dirty="0">
                <a:solidFill>
                  <a:schemeClr val="tx1"/>
                </a:solidFill>
                <a:latin typeface="宋体" panose="02010600030101010101" pitchFamily="2" charset="-122"/>
                <a:ea typeface="宋体" panose="02010600030101010101" pitchFamily="2" charset="-122"/>
              </a:rPr>
              <a:t>天的年龄时，就可以开始收获。我们可以每周逐渐收获，直至</a:t>
            </a:r>
            <a:r>
              <a:rPr lang="en-US" altLang="zh-CN" sz="2000" dirty="0">
                <a:solidFill>
                  <a:schemeClr val="tx1"/>
                </a:solidFill>
                <a:latin typeface="宋体" panose="02010600030101010101" pitchFamily="2" charset="-122"/>
                <a:ea typeface="宋体" panose="02010600030101010101" pitchFamily="2" charset="-122"/>
              </a:rPr>
              <a:t>80-100</a:t>
            </a:r>
            <a:r>
              <a:rPr lang="zh-CN" altLang="en-US" sz="2000" dirty="0">
                <a:solidFill>
                  <a:schemeClr val="tx1"/>
                </a:solidFill>
                <a:latin typeface="宋体" panose="02010600030101010101" pitchFamily="2" charset="-122"/>
                <a:ea typeface="宋体" panose="02010600030101010101" pitchFamily="2" charset="-122"/>
              </a:rPr>
              <a:t>天。可以使用网大小为</a:t>
            </a:r>
            <a:r>
              <a:rPr lang="en-US" altLang="zh-CN" sz="2000" dirty="0">
                <a:solidFill>
                  <a:schemeClr val="tx1"/>
                </a:solidFill>
                <a:latin typeface="宋体" panose="02010600030101010101" pitchFamily="2" charset="-122"/>
                <a:ea typeface="宋体" panose="02010600030101010101" pitchFamily="2" charset="-122"/>
              </a:rPr>
              <a:t>8</a:t>
            </a:r>
            <a:r>
              <a:rPr lang="zh-CN" altLang="en-US" sz="2000" dirty="0">
                <a:solidFill>
                  <a:schemeClr val="tx1"/>
                </a:solidFill>
                <a:latin typeface="宋体" panose="02010600030101010101" pitchFamily="2" charset="-122"/>
                <a:ea typeface="宋体" panose="02010600030101010101" pitchFamily="2" charset="-122"/>
              </a:rPr>
              <a:t>毫米的拖鱼网来拖鱼，然后使用网大小为</a:t>
            </a:r>
            <a:r>
              <a:rPr lang="en-US" altLang="zh-CN" sz="2000" dirty="0">
                <a:solidFill>
                  <a:schemeClr val="tx1"/>
                </a:solidFill>
                <a:latin typeface="宋体" panose="02010600030101010101" pitchFamily="2" charset="-122"/>
                <a:ea typeface="宋体" panose="02010600030101010101" pitchFamily="2" charset="-122"/>
              </a:rPr>
              <a:t>10</a:t>
            </a:r>
            <a:r>
              <a:rPr lang="zh-CN" altLang="en-US" sz="2000" dirty="0">
                <a:solidFill>
                  <a:schemeClr val="tx1"/>
                </a:solidFill>
                <a:latin typeface="宋体" panose="02010600030101010101" pitchFamily="2" charset="-122"/>
                <a:ea typeface="宋体" panose="02010600030101010101" pitchFamily="2" charset="-122"/>
              </a:rPr>
              <a:t>毫米的不锈钢的篮子来筛鱼。</a:t>
            </a:r>
            <a:endParaRPr lang="en-US" sz="2000"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16B6C510-DE6B-BA46-441C-E2C333D10C0D}"/>
              </a:ext>
            </a:extLst>
          </p:cNvPr>
          <p:cNvSpPr/>
          <p:nvPr/>
        </p:nvSpPr>
        <p:spPr>
          <a:xfrm>
            <a:off x="1187624" y="2819710"/>
            <a:ext cx="5544616" cy="3149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接下来，我们在水泥池里储存幼鱼。对于大小为</a:t>
            </a:r>
            <a:r>
              <a:rPr lang="en-US" altLang="zh-CN" sz="2000" dirty="0">
                <a:solidFill>
                  <a:schemeClr val="tx1"/>
                </a:solidFill>
                <a:latin typeface="宋体" panose="02010600030101010101" pitchFamily="2" charset="-122"/>
                <a:ea typeface="宋体" panose="02010600030101010101" pitchFamily="2" charset="-122"/>
              </a:rPr>
              <a:t>8</a:t>
            </a:r>
            <a:r>
              <a:rPr lang="zh-CN" altLang="en-US" sz="2000" dirty="0">
                <a:solidFill>
                  <a:schemeClr val="tx1"/>
                </a:solidFill>
                <a:latin typeface="宋体" panose="02010600030101010101" pitchFamily="2" charset="-122"/>
                <a:ea typeface="宋体" panose="02010600030101010101" pitchFamily="2" charset="-122"/>
              </a:rPr>
              <a:t>厘米，储存密度为</a:t>
            </a:r>
            <a:r>
              <a:rPr lang="en-US" altLang="zh-CN" sz="2000" dirty="0">
                <a:solidFill>
                  <a:schemeClr val="tx1"/>
                </a:solidFill>
                <a:latin typeface="宋体" panose="02010600030101010101" pitchFamily="2" charset="-122"/>
                <a:ea typeface="宋体" panose="02010600030101010101" pitchFamily="2" charset="-122"/>
              </a:rPr>
              <a:t>5000</a:t>
            </a:r>
            <a:r>
              <a:rPr lang="zh-CN" altLang="en-US" sz="2000" dirty="0">
                <a:solidFill>
                  <a:schemeClr val="tx1"/>
                </a:solidFill>
                <a:latin typeface="宋体" panose="02010600030101010101" pitchFamily="2" charset="-122"/>
                <a:ea typeface="宋体" panose="02010600030101010101" pitchFamily="2" charset="-122"/>
              </a:rPr>
              <a:t>条</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立方米水。而对于</a:t>
            </a:r>
            <a:r>
              <a:rPr lang="en-US" altLang="zh-CN" sz="2000" dirty="0">
                <a:solidFill>
                  <a:schemeClr val="tx1"/>
                </a:solidFill>
                <a:latin typeface="宋体" panose="02010600030101010101" pitchFamily="2" charset="-122"/>
                <a:ea typeface="宋体" panose="02010600030101010101" pitchFamily="2" charset="-122"/>
              </a:rPr>
              <a:t>6</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9</a:t>
            </a:r>
            <a:r>
              <a:rPr lang="zh-CN" altLang="en-US" sz="2000" dirty="0">
                <a:solidFill>
                  <a:schemeClr val="tx1"/>
                </a:solidFill>
                <a:latin typeface="宋体" panose="02010600030101010101" pitchFamily="2" charset="-122"/>
                <a:ea typeface="宋体" panose="02010600030101010101" pitchFamily="2" charset="-122"/>
              </a:rPr>
              <a:t>厘米的幼鱼，储存密度为</a:t>
            </a:r>
            <a:r>
              <a:rPr lang="en-US" altLang="zh-CN" sz="2000" dirty="0">
                <a:solidFill>
                  <a:schemeClr val="tx1"/>
                </a:solidFill>
                <a:latin typeface="宋体" panose="02010600030101010101" pitchFamily="2" charset="-122"/>
                <a:ea typeface="宋体" panose="02010600030101010101" pitchFamily="2" charset="-122"/>
              </a:rPr>
              <a:t>7000</a:t>
            </a:r>
            <a:r>
              <a:rPr lang="zh-CN" altLang="en-US" sz="2000" dirty="0">
                <a:solidFill>
                  <a:schemeClr val="tx1"/>
                </a:solidFill>
                <a:latin typeface="宋体" panose="02010600030101010101" pitchFamily="2" charset="-122"/>
                <a:ea typeface="宋体" panose="02010600030101010101" pitchFamily="2" charset="-122"/>
              </a:rPr>
              <a:t>条</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立方米，而且水泥池里并不需要氧气。这种幼鱼的储存方法，是一种短期的储存方法，能及时地出售给其他农名和中间商人。</a:t>
            </a:r>
            <a:endParaRPr lang="en-US" altLang="zh-CN" sz="2000" dirty="0">
              <a:solidFill>
                <a:schemeClr val="tx1"/>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运输：幼鱼用塑料袋（</a:t>
            </a:r>
            <a:r>
              <a:rPr lang="en-US" altLang="zh-CN" sz="2000" dirty="0">
                <a:solidFill>
                  <a:schemeClr val="tx1"/>
                </a:solidFill>
                <a:latin typeface="宋体" panose="02010600030101010101" pitchFamily="2" charset="-122"/>
                <a:ea typeface="宋体" panose="02010600030101010101" pitchFamily="2" charset="-122"/>
              </a:rPr>
              <a:t>60 </a:t>
            </a:r>
            <a:r>
              <a:rPr lang="zh-CN" altLang="en-US" sz="2000" dirty="0">
                <a:solidFill>
                  <a:schemeClr val="tx1"/>
                </a:solidFill>
                <a:latin typeface="宋体" panose="02010600030101010101" pitchFamily="2" charset="-122"/>
                <a:ea typeface="宋体" panose="02010600030101010101" pitchFamily="2" charset="-122"/>
              </a:rPr>
              <a:t>厘米 </a:t>
            </a:r>
            <a:r>
              <a:rPr lang="en-US" altLang="zh-CN" sz="2000" dirty="0">
                <a:solidFill>
                  <a:schemeClr val="tx1"/>
                </a:solidFill>
                <a:latin typeface="宋体" panose="02010600030101010101" pitchFamily="2" charset="-122"/>
                <a:ea typeface="宋体" panose="02010600030101010101" pitchFamily="2" charset="-122"/>
              </a:rPr>
              <a:t>x 100 </a:t>
            </a:r>
            <a:r>
              <a:rPr lang="zh-CN" altLang="en-US" sz="2000" dirty="0">
                <a:solidFill>
                  <a:schemeClr val="tx1"/>
                </a:solidFill>
                <a:latin typeface="宋体" panose="02010600030101010101" pitchFamily="2" charset="-122"/>
                <a:ea typeface="宋体" panose="02010600030101010101" pitchFamily="2" charset="-122"/>
              </a:rPr>
              <a:t>厘米）或容量为 </a:t>
            </a:r>
            <a:r>
              <a:rPr lang="en-US" altLang="zh-CN" sz="2000" dirty="0">
                <a:solidFill>
                  <a:schemeClr val="tx1"/>
                </a:solidFill>
                <a:latin typeface="宋体" panose="02010600030101010101" pitchFamily="2" charset="-122"/>
                <a:ea typeface="宋体" panose="02010600030101010101" pitchFamily="2" charset="-122"/>
              </a:rPr>
              <a:t>10 </a:t>
            </a:r>
            <a:r>
              <a:rPr lang="zh-CN" altLang="en-US" sz="2000" dirty="0">
                <a:solidFill>
                  <a:schemeClr val="tx1"/>
                </a:solidFill>
                <a:latin typeface="宋体" panose="02010600030101010101" pitchFamily="2" charset="-122"/>
                <a:ea typeface="宋体" panose="02010600030101010101" pitchFamily="2" charset="-122"/>
              </a:rPr>
              <a:t>或 </a:t>
            </a:r>
            <a:r>
              <a:rPr lang="en-US" altLang="zh-CN" sz="2000" dirty="0">
                <a:solidFill>
                  <a:schemeClr val="tx1"/>
                </a:solidFill>
                <a:latin typeface="宋体" panose="02010600030101010101" pitchFamily="2" charset="-122"/>
                <a:ea typeface="宋体" panose="02010600030101010101" pitchFamily="2" charset="-122"/>
              </a:rPr>
              <a:t>30 </a:t>
            </a:r>
            <a:r>
              <a:rPr lang="zh-CN" altLang="en-US" sz="2000" dirty="0">
                <a:solidFill>
                  <a:schemeClr val="tx1"/>
                </a:solidFill>
                <a:latin typeface="宋体" panose="02010600030101010101" pitchFamily="2" charset="-122"/>
                <a:ea typeface="宋体" panose="02010600030101010101" pitchFamily="2" charset="-122"/>
              </a:rPr>
              <a:t>升并充氧的塑料容器运输。每袋内的鱼苗数量取决于鱼苗的大小和运输距离，如下表</a:t>
            </a:r>
            <a:r>
              <a:rPr lang="en-US" altLang="zh-CN" sz="2000" dirty="0">
                <a:solidFill>
                  <a:schemeClr val="tx1"/>
                </a:solidFill>
                <a:latin typeface="宋体" panose="02010600030101010101" pitchFamily="2" charset="-122"/>
                <a:ea typeface="宋体" panose="02010600030101010101" pitchFamily="2" charset="-122"/>
              </a:rPr>
              <a:t>5</a:t>
            </a:r>
            <a:r>
              <a:rPr lang="zh-CN" altLang="en-US" sz="2000" dirty="0">
                <a:solidFill>
                  <a:schemeClr val="tx1"/>
                </a:solidFill>
                <a:latin typeface="宋体" panose="02010600030101010101" pitchFamily="2" charset="-122"/>
                <a:ea typeface="宋体" panose="02010600030101010101" pitchFamily="2" charset="-122"/>
              </a:rPr>
              <a:t>所示。</a:t>
            </a:r>
            <a:endParaRPr lang="en-US" altLang="zh-CN" sz="2000" dirty="0">
              <a:solidFill>
                <a:schemeClr val="tx1"/>
              </a:solidFill>
              <a:latin typeface="宋体" panose="02010600030101010101" pitchFamily="2" charset="-122"/>
              <a:ea typeface="宋体" panose="02010600030101010101" pitchFamily="2" charset="-122"/>
            </a:endParaRPr>
          </a:p>
          <a:p>
            <a:endParaRPr lang="en-US" sz="2000" dirty="0">
              <a:solidFill>
                <a:schemeClr val="tx1"/>
              </a:solidFill>
              <a:latin typeface="宋体" panose="02010600030101010101" pitchFamily="2" charset="-122"/>
              <a:ea typeface="宋体" panose="02010600030101010101" pitchFamily="2" charset="-122"/>
            </a:endParaRPr>
          </a:p>
        </p:txBody>
      </p:sp>
      <p:sp>
        <p:nvSpPr>
          <p:cNvPr id="5" name="Rectangle 4">
            <a:extLst>
              <a:ext uri="{FF2B5EF4-FFF2-40B4-BE49-F238E27FC236}">
                <a16:creationId xmlns:a16="http://schemas.microsoft.com/office/drawing/2014/main" id="{ECE567DB-0953-3926-95EC-FE3D0CC8019D}"/>
              </a:ext>
            </a:extLst>
          </p:cNvPr>
          <p:cNvSpPr/>
          <p:nvPr/>
        </p:nvSpPr>
        <p:spPr>
          <a:xfrm>
            <a:off x="4796022" y="2204864"/>
            <a:ext cx="1936218" cy="2541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宋体" panose="02010600030101010101" pitchFamily="2" charset="-122"/>
                <a:ea typeface="宋体" panose="02010600030101010101" pitchFamily="2" charset="-122"/>
              </a:rPr>
              <a:t>图</a:t>
            </a:r>
            <a:r>
              <a:rPr lang="en-US" altLang="zh-CN" sz="1400" dirty="0">
                <a:solidFill>
                  <a:schemeClr val="tx1"/>
                </a:solidFill>
                <a:latin typeface="宋体" panose="02010600030101010101" pitchFamily="2" charset="-122"/>
                <a:ea typeface="宋体" panose="02010600030101010101" pitchFamily="2" charset="-122"/>
              </a:rPr>
              <a:t>22</a:t>
            </a:r>
            <a:r>
              <a:rPr lang="zh-CN" altLang="en-US" sz="1400" dirty="0">
                <a:solidFill>
                  <a:schemeClr val="tx1"/>
                </a:solidFill>
                <a:latin typeface="宋体" panose="02010600030101010101" pitchFamily="2" charset="-122"/>
                <a:ea typeface="宋体" panose="02010600030101010101" pitchFamily="2" charset="-122"/>
              </a:rPr>
              <a:t>：收获工作</a:t>
            </a:r>
            <a:endParaRPr lang="en-US" sz="1400" dirty="0">
              <a:solidFill>
                <a:schemeClr val="tx1"/>
              </a:solidFill>
              <a:latin typeface="宋体" panose="02010600030101010101" pitchFamily="2" charset="-122"/>
              <a:ea typeface="宋体" panose="02010600030101010101" pitchFamily="2" charset="-122"/>
            </a:endParaRPr>
          </a:p>
        </p:txBody>
      </p:sp>
      <p:sp>
        <p:nvSpPr>
          <p:cNvPr id="6" name="Rectangle 5">
            <a:extLst>
              <a:ext uri="{FF2B5EF4-FFF2-40B4-BE49-F238E27FC236}">
                <a16:creationId xmlns:a16="http://schemas.microsoft.com/office/drawing/2014/main" id="{B6003D3E-CABB-5D7C-4542-BA2D63EA32DE}"/>
              </a:ext>
            </a:extLst>
          </p:cNvPr>
          <p:cNvSpPr/>
          <p:nvPr/>
        </p:nvSpPr>
        <p:spPr>
          <a:xfrm>
            <a:off x="1174195" y="6488115"/>
            <a:ext cx="6372708"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20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3324"/>
            <a:ext cx="5072552" cy="6851352"/>
          </a:xfrm>
          <a:prstGeom prst="rect">
            <a:avLst/>
          </a:prstGeom>
        </p:spPr>
      </p:pic>
      <p:graphicFrame>
        <p:nvGraphicFramePr>
          <p:cNvPr id="3" name="Table 2">
            <a:extLst>
              <a:ext uri="{FF2B5EF4-FFF2-40B4-BE49-F238E27FC236}">
                <a16:creationId xmlns:a16="http://schemas.microsoft.com/office/drawing/2014/main" id="{6C550364-B9BD-04D3-9943-64035A43C9DC}"/>
              </a:ext>
            </a:extLst>
          </p:cNvPr>
          <p:cNvGraphicFramePr>
            <a:graphicFrameLocks noGrp="1"/>
          </p:cNvGraphicFramePr>
          <p:nvPr>
            <p:extLst>
              <p:ext uri="{D42A27DB-BD31-4B8C-83A1-F6EECF244321}">
                <p14:modId xmlns:p14="http://schemas.microsoft.com/office/powerpoint/2010/main" val="1960311630"/>
              </p:ext>
            </p:extLst>
          </p:nvPr>
        </p:nvGraphicFramePr>
        <p:xfrm>
          <a:off x="1439652" y="908720"/>
          <a:ext cx="6264696" cy="1728192"/>
        </p:xfrm>
        <a:graphic>
          <a:graphicData uri="http://schemas.openxmlformats.org/drawingml/2006/table">
            <a:tbl>
              <a:tblPr firstRow="1" bandRow="1">
                <a:tableStyleId>{5940675A-B579-460E-94D1-54222C63F5DA}</a:tableStyleId>
              </a:tblPr>
              <a:tblGrid>
                <a:gridCol w="1354529">
                  <a:extLst>
                    <a:ext uri="{9D8B030D-6E8A-4147-A177-3AD203B41FA5}">
                      <a16:colId xmlns:a16="http://schemas.microsoft.com/office/drawing/2014/main" val="571816402"/>
                    </a:ext>
                  </a:extLst>
                </a:gridCol>
                <a:gridCol w="1406184">
                  <a:extLst>
                    <a:ext uri="{9D8B030D-6E8A-4147-A177-3AD203B41FA5}">
                      <a16:colId xmlns:a16="http://schemas.microsoft.com/office/drawing/2014/main" val="1198099757"/>
                    </a:ext>
                  </a:extLst>
                </a:gridCol>
                <a:gridCol w="1592719">
                  <a:extLst>
                    <a:ext uri="{9D8B030D-6E8A-4147-A177-3AD203B41FA5}">
                      <a16:colId xmlns:a16="http://schemas.microsoft.com/office/drawing/2014/main" val="450064205"/>
                    </a:ext>
                  </a:extLst>
                </a:gridCol>
                <a:gridCol w="1911264">
                  <a:extLst>
                    <a:ext uri="{9D8B030D-6E8A-4147-A177-3AD203B41FA5}">
                      <a16:colId xmlns:a16="http://schemas.microsoft.com/office/drawing/2014/main" val="11324612"/>
                    </a:ext>
                  </a:extLst>
                </a:gridCol>
              </a:tblGrid>
              <a:tr h="456690">
                <a:tc rowSpan="2">
                  <a:txBody>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设备</a:t>
                      </a:r>
                      <a:endParaRPr lang="en-US" dirty="0">
                        <a:latin typeface="Times New Roman" panose="02020603050405020304" pitchFamily="18" charset="0"/>
                        <a:ea typeface="宋体" panose="02010600030101010101" pitchFamily="2" charset="-122"/>
                        <a:cs typeface="Times New Roman" panose="02020603050405020304" pitchFamily="18" charset="0"/>
                      </a:endParaRPr>
                    </a:p>
                  </a:txBody>
                  <a:tcPr>
                    <a:solidFill>
                      <a:schemeClr val="bg1"/>
                    </a:solidFill>
                  </a:tcPr>
                </a:tc>
                <a:tc rowSpan="2">
                  <a:txBody>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鱼苗尺寸</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（毫米）</a:t>
                      </a:r>
                      <a:endParaRPr lang="en-US" dirty="0">
                        <a:latin typeface="Times New Roman" panose="02020603050405020304" pitchFamily="18" charset="0"/>
                        <a:ea typeface="宋体" panose="02010600030101010101" pitchFamily="2" charset="-122"/>
                        <a:cs typeface="Times New Roman" panose="02020603050405020304" pitchFamily="18" charset="0"/>
                      </a:endParaRPr>
                    </a:p>
                  </a:txBody>
                  <a:tcPr>
                    <a:solidFill>
                      <a:schemeClr val="bg1"/>
                    </a:solidFill>
                  </a:tcPr>
                </a:tc>
                <a:tc>
                  <a:txBody>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近路</a:t>
                      </a:r>
                      <a:endParaRPr lang="en-US" dirty="0">
                        <a:latin typeface="Times New Roman" panose="02020603050405020304" pitchFamily="18" charset="0"/>
                        <a:ea typeface="宋体" panose="02010600030101010101" pitchFamily="2" charset="-122"/>
                        <a:cs typeface="Times New Roman" panose="02020603050405020304" pitchFamily="18" charset="0"/>
                      </a:endParaRPr>
                    </a:p>
                  </a:txBody>
                  <a:tcPr>
                    <a:solidFill>
                      <a:schemeClr val="bg1"/>
                    </a:solidFill>
                  </a:tcPr>
                </a:tc>
                <a:tc>
                  <a:txBody>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远路</a:t>
                      </a:r>
                      <a:endParaRPr lang="en-US" dirty="0">
                        <a:latin typeface="Times New Roman" panose="02020603050405020304" pitchFamily="18" charset="0"/>
                        <a:ea typeface="宋体" panose="02010600030101010101" pitchFamily="2" charset="-122"/>
                        <a:cs typeface="Times New Roman" panose="02020603050405020304" pitchFamily="18" charset="0"/>
                      </a:endParaRPr>
                    </a:p>
                  </a:txBody>
                  <a:tcPr>
                    <a:solidFill>
                      <a:schemeClr val="bg1"/>
                    </a:solidFill>
                  </a:tcPr>
                </a:tc>
                <a:extLst>
                  <a:ext uri="{0D108BD9-81ED-4DB2-BD59-A6C34878D82A}">
                    <a16:rowId xmlns:a16="http://schemas.microsoft.com/office/drawing/2014/main" val="3939731275"/>
                  </a:ext>
                </a:extLst>
              </a:tr>
              <a:tr h="456690">
                <a:tc vMerge="1">
                  <a:txBody>
                    <a:bodyPr/>
                    <a:lstStyle/>
                    <a:p>
                      <a:endParaRPr lang="en-US" dirty="0"/>
                    </a:p>
                  </a:txBody>
                  <a:tcPr>
                    <a:solidFill>
                      <a:schemeClr val="bg1"/>
                    </a:solidFill>
                  </a:tcPr>
                </a:tc>
                <a:tc vMerge="1">
                  <a:txBody>
                    <a:bodyPr/>
                    <a:lstStyle/>
                    <a:p>
                      <a:endParaRPr lang="en-US" dirty="0"/>
                    </a:p>
                  </a:txBody>
                  <a:tcPr>
                    <a:solidFill>
                      <a:schemeClr val="bg1"/>
                    </a:solidFill>
                  </a:tcPr>
                </a:tc>
                <a:tc>
                  <a:txBody>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（小于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小时）</a:t>
                      </a:r>
                      <a:endParaRPr lang="en-US" dirty="0">
                        <a:latin typeface="Times New Roman" panose="02020603050405020304" pitchFamily="18" charset="0"/>
                        <a:ea typeface="宋体" panose="02010600030101010101" pitchFamily="2" charset="-122"/>
                        <a:cs typeface="Times New Roman" panose="02020603050405020304" pitchFamily="18" charset="0"/>
                      </a:endParaRPr>
                    </a:p>
                  </a:txBody>
                  <a:tcPr>
                    <a:solidFill>
                      <a:schemeClr val="bg1"/>
                    </a:solidFill>
                  </a:tcPr>
                </a:tc>
                <a:tc>
                  <a:txBody>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（大于四小时）</a:t>
                      </a:r>
                      <a:endParaRPr lang="en-US" dirty="0">
                        <a:latin typeface="Times New Roman" panose="02020603050405020304" pitchFamily="18" charset="0"/>
                        <a:ea typeface="宋体" panose="02010600030101010101" pitchFamily="2" charset="-122"/>
                        <a:cs typeface="Times New Roman" panose="02020603050405020304" pitchFamily="18" charset="0"/>
                      </a:endParaRPr>
                    </a:p>
                  </a:txBody>
                  <a:tcPr>
                    <a:solidFill>
                      <a:schemeClr val="bg1"/>
                    </a:solidFill>
                  </a:tcPr>
                </a:tc>
                <a:extLst>
                  <a:ext uri="{0D108BD9-81ED-4DB2-BD59-A6C34878D82A}">
                    <a16:rowId xmlns:a16="http://schemas.microsoft.com/office/drawing/2014/main" val="2880031514"/>
                  </a:ext>
                </a:extLst>
              </a:tr>
              <a:tr h="407406">
                <a:tc rowSpan="2">
                  <a:txBody>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塑料袋或塑料盘</a:t>
                      </a:r>
                      <a:endParaRPr lang="en-US" dirty="0">
                        <a:latin typeface="Times New Roman" panose="02020603050405020304" pitchFamily="18" charset="0"/>
                        <a:ea typeface="宋体" panose="02010600030101010101" pitchFamily="2" charset="-122"/>
                        <a:cs typeface="Times New Roman" panose="02020603050405020304" pitchFamily="18" charset="0"/>
                      </a:endParaRPr>
                    </a:p>
                  </a:txBody>
                  <a:tcPr>
                    <a:solidFill>
                      <a:schemeClr val="bg1"/>
                    </a:solidFill>
                  </a:tcPr>
                </a:tc>
                <a:tc>
                  <a:txBody>
                    <a:bodyPr/>
                    <a:lstStyle/>
                    <a:p>
                      <a:pPr algn="ctr"/>
                      <a:r>
                        <a:rPr lang="en-US" dirty="0">
                          <a:latin typeface="Times New Roman" panose="02020603050405020304" pitchFamily="18" charset="0"/>
                          <a:ea typeface="宋体" panose="02010600030101010101" pitchFamily="2" charset="-122"/>
                          <a:cs typeface="Times New Roman" panose="02020603050405020304" pitchFamily="18" charset="0"/>
                        </a:rPr>
                        <a:t>8</a:t>
                      </a:r>
                    </a:p>
                  </a:txBody>
                  <a:tcPr>
                    <a:solidFill>
                      <a:schemeClr val="bg1"/>
                    </a:solidFill>
                  </a:tcPr>
                </a:tc>
                <a:tc>
                  <a:txBody>
                    <a:bodyPr/>
                    <a:lstStyle/>
                    <a:p>
                      <a:pPr algn="ctr"/>
                      <a:r>
                        <a:rPr lang="en-US" dirty="0">
                          <a:latin typeface="Times New Roman" panose="02020603050405020304" pitchFamily="18" charset="0"/>
                          <a:ea typeface="宋体" panose="02010600030101010101" pitchFamily="2" charset="-122"/>
                          <a:cs typeface="Times New Roman" panose="02020603050405020304" pitchFamily="18" charset="0"/>
                        </a:rPr>
                        <a:t>900</a:t>
                      </a:r>
                    </a:p>
                  </a:txBody>
                  <a:tcPr>
                    <a:solidFill>
                      <a:schemeClr val="bg1"/>
                    </a:solidFill>
                  </a:tcPr>
                </a:tc>
                <a:tc>
                  <a:txBody>
                    <a:bodyPr/>
                    <a:lstStyle/>
                    <a:p>
                      <a:pPr algn="ctr"/>
                      <a:r>
                        <a:rPr lang="en-US" dirty="0">
                          <a:latin typeface="Times New Roman" panose="02020603050405020304" pitchFamily="18" charset="0"/>
                          <a:ea typeface="宋体" panose="02010600030101010101" pitchFamily="2" charset="-122"/>
                          <a:cs typeface="Times New Roman" panose="02020603050405020304" pitchFamily="18" charset="0"/>
                        </a:rPr>
                        <a:t>700</a:t>
                      </a:r>
                    </a:p>
                  </a:txBody>
                  <a:tcPr>
                    <a:solidFill>
                      <a:schemeClr val="bg1"/>
                    </a:solidFill>
                  </a:tcPr>
                </a:tc>
                <a:extLst>
                  <a:ext uri="{0D108BD9-81ED-4DB2-BD59-A6C34878D82A}">
                    <a16:rowId xmlns:a16="http://schemas.microsoft.com/office/drawing/2014/main" val="863211372"/>
                  </a:ext>
                </a:extLst>
              </a:tr>
              <a:tr h="407406">
                <a:tc vMerge="1">
                  <a:txBody>
                    <a:bodyPr/>
                    <a:lstStyle/>
                    <a:p>
                      <a:endParaRPr lang="en-US" dirty="0"/>
                    </a:p>
                  </a:txBody>
                  <a:tcPr>
                    <a:solidFill>
                      <a:schemeClr val="bg1"/>
                    </a:solidFill>
                  </a:tcPr>
                </a:tc>
                <a:tc>
                  <a:txBody>
                    <a:bodyPr/>
                    <a:lstStyle/>
                    <a:p>
                      <a:pPr algn="ctr"/>
                      <a:r>
                        <a:rPr lang="en-US" dirty="0">
                          <a:latin typeface="Times New Roman" panose="02020603050405020304" pitchFamily="18" charset="0"/>
                          <a:ea typeface="宋体" panose="02010600030101010101" pitchFamily="2" charset="-122"/>
                          <a:cs typeface="Times New Roman" panose="02020603050405020304" pitchFamily="18" charset="0"/>
                        </a:rPr>
                        <a:t>10</a:t>
                      </a:r>
                    </a:p>
                  </a:txBody>
                  <a:tcPr>
                    <a:solidFill>
                      <a:schemeClr val="bg1"/>
                    </a:solidFill>
                  </a:tcPr>
                </a:tc>
                <a:tc>
                  <a:txBody>
                    <a:bodyPr/>
                    <a:lstStyle/>
                    <a:p>
                      <a:pPr algn="ctr"/>
                      <a:r>
                        <a:rPr lang="en-US" dirty="0">
                          <a:latin typeface="Times New Roman" panose="02020603050405020304" pitchFamily="18" charset="0"/>
                          <a:ea typeface="宋体" panose="02010600030101010101" pitchFamily="2" charset="-122"/>
                          <a:cs typeface="Times New Roman" panose="02020603050405020304" pitchFamily="18" charset="0"/>
                        </a:rPr>
                        <a:t>700</a:t>
                      </a:r>
                    </a:p>
                  </a:txBody>
                  <a:tcPr>
                    <a:solidFill>
                      <a:schemeClr val="bg1"/>
                    </a:solidFill>
                  </a:tcPr>
                </a:tc>
                <a:tc>
                  <a:txBody>
                    <a:bodyPr/>
                    <a:lstStyle/>
                    <a:p>
                      <a:pPr algn="ctr"/>
                      <a:r>
                        <a:rPr lang="en-US" dirty="0">
                          <a:latin typeface="Times New Roman" panose="02020603050405020304" pitchFamily="18" charset="0"/>
                          <a:ea typeface="宋体" panose="02010600030101010101" pitchFamily="2" charset="-122"/>
                          <a:cs typeface="Times New Roman" panose="02020603050405020304" pitchFamily="18" charset="0"/>
                        </a:rPr>
                        <a:t>500</a:t>
                      </a:r>
                    </a:p>
                  </a:txBody>
                  <a:tcPr>
                    <a:solidFill>
                      <a:schemeClr val="bg1"/>
                    </a:solidFill>
                  </a:tcPr>
                </a:tc>
                <a:extLst>
                  <a:ext uri="{0D108BD9-81ED-4DB2-BD59-A6C34878D82A}">
                    <a16:rowId xmlns:a16="http://schemas.microsoft.com/office/drawing/2014/main" val="3023608546"/>
                  </a:ext>
                </a:extLst>
              </a:tr>
            </a:tbl>
          </a:graphicData>
        </a:graphic>
      </p:graphicFrame>
      <p:sp>
        <p:nvSpPr>
          <p:cNvPr id="4" name="Rectangle 3">
            <a:extLst>
              <a:ext uri="{FF2B5EF4-FFF2-40B4-BE49-F238E27FC236}">
                <a16:creationId xmlns:a16="http://schemas.microsoft.com/office/drawing/2014/main" id="{E47BE84B-7407-F829-D55C-2C280C0B798C}"/>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05AA0779-0102-814A-8131-DED18084BF94}"/>
              </a:ext>
            </a:extLst>
          </p:cNvPr>
          <p:cNvSpPr/>
          <p:nvPr/>
        </p:nvSpPr>
        <p:spPr>
          <a:xfrm>
            <a:off x="2035724" y="116632"/>
            <a:ext cx="5072552" cy="59766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3600" b="1" dirty="0">
                <a:solidFill>
                  <a:srgbClr val="3333CC"/>
                </a:solidFill>
                <a:latin typeface="宋体" panose="02010600030101010101" pitchFamily="2" charset="-122"/>
                <a:ea typeface="宋体" panose="02010600030101010101" pitchFamily="2" charset="-122"/>
              </a:rPr>
              <a:t>目录</a:t>
            </a:r>
            <a:endParaRPr lang="en-US" altLang="zh-CN" sz="3600" b="1" dirty="0">
              <a:solidFill>
                <a:srgbClr val="3333CC"/>
              </a:solidFill>
              <a:latin typeface="宋体" panose="02010600030101010101" pitchFamily="2" charset="-122"/>
              <a:ea typeface="宋体" panose="02010600030101010101" pitchFamily="2" charset="-122"/>
            </a:endParaRPr>
          </a:p>
          <a:p>
            <a:r>
              <a:rPr lang="zh-CN" altLang="en-US" sz="2400" dirty="0">
                <a:solidFill>
                  <a:schemeClr val="tx1"/>
                </a:solidFill>
                <a:latin typeface="宋体" panose="02010600030101010101" pitchFamily="2" charset="-122"/>
                <a:ea typeface="宋体" panose="02010600030101010101" pitchFamily="2" charset="-122"/>
              </a:rPr>
              <a:t>前言</a:t>
            </a:r>
            <a:r>
              <a:rPr lang="en-US" altLang="zh-CN" sz="2400" dirty="0">
                <a:solidFill>
                  <a:schemeClr val="tx1"/>
                </a:solidFill>
                <a:latin typeface="宋体" panose="02010600030101010101" pitchFamily="2" charset="-122"/>
                <a:ea typeface="宋体" panose="02010600030101010101" pitchFamily="2" charset="-122"/>
              </a:rPr>
              <a:t>..........................II</a:t>
            </a:r>
          </a:p>
          <a:p>
            <a:r>
              <a:rPr lang="zh-CN" altLang="en-US" sz="2400" dirty="0">
                <a:solidFill>
                  <a:schemeClr val="tx1"/>
                </a:solidFill>
                <a:latin typeface="宋体" panose="02010600030101010101" pitchFamily="2" charset="-122"/>
                <a:ea typeface="宋体" panose="02010600030101010101" pitchFamily="2" charset="-122"/>
              </a:rPr>
              <a:t>致谢</a:t>
            </a:r>
            <a:r>
              <a:rPr lang="en-US" altLang="zh-CN" sz="2400" dirty="0">
                <a:solidFill>
                  <a:schemeClr val="tx1"/>
                </a:solidFill>
                <a:latin typeface="宋体" panose="02010600030101010101" pitchFamily="2" charset="-122"/>
                <a:ea typeface="宋体" panose="02010600030101010101" pitchFamily="2" charset="-122"/>
              </a:rPr>
              <a:t>.........................III</a:t>
            </a:r>
          </a:p>
          <a:p>
            <a:r>
              <a:rPr lang="en-US" altLang="zh-CN" sz="2400" dirty="0">
                <a:solidFill>
                  <a:schemeClr val="tx1"/>
                </a:solidFill>
                <a:latin typeface="宋体" panose="02010600030101010101" pitchFamily="2" charset="-122"/>
                <a:ea typeface="宋体" panose="02010600030101010101" pitchFamily="2" charset="-122"/>
              </a:rPr>
              <a:t>1.</a:t>
            </a:r>
            <a:r>
              <a:rPr lang="zh-CN" altLang="en-US" sz="2400" dirty="0">
                <a:solidFill>
                  <a:schemeClr val="tx1"/>
                </a:solidFill>
                <a:latin typeface="宋体" panose="02010600030101010101" pitchFamily="2" charset="-122"/>
                <a:ea typeface="宋体" panose="02010600030101010101" pitchFamily="2" charset="-122"/>
              </a:rPr>
              <a:t>种鱼管理</a:t>
            </a:r>
            <a:r>
              <a:rPr lang="en-US" altLang="zh-CN" sz="2400" dirty="0">
                <a:solidFill>
                  <a:schemeClr val="tx1"/>
                </a:solidFill>
                <a:latin typeface="宋体" panose="02010600030101010101" pitchFamily="2" charset="-122"/>
                <a:ea typeface="宋体" panose="02010600030101010101" pitchFamily="2" charset="-122"/>
              </a:rPr>
              <a:t>.....................1</a:t>
            </a:r>
          </a:p>
          <a:p>
            <a:r>
              <a:rPr lang="en-US" altLang="zh-CN" sz="2400" dirty="0">
                <a:solidFill>
                  <a:schemeClr val="tx1"/>
                </a:solidFill>
                <a:latin typeface="宋体" panose="02010600030101010101" pitchFamily="2" charset="-122"/>
                <a:ea typeface="宋体" panose="02010600030101010101" pitchFamily="2" charset="-122"/>
              </a:rPr>
              <a:t>2.</a:t>
            </a:r>
            <a:r>
              <a:rPr lang="zh-CN" altLang="en-US" sz="2400" dirty="0">
                <a:solidFill>
                  <a:schemeClr val="tx1"/>
                </a:solidFill>
                <a:latin typeface="宋体" panose="02010600030101010101" pitchFamily="2" charset="-122"/>
                <a:ea typeface="宋体" panose="02010600030101010101" pitchFamily="2" charset="-122"/>
              </a:rPr>
              <a:t>鱼塘准备</a:t>
            </a:r>
            <a:r>
              <a:rPr lang="en-US" altLang="zh-CN" sz="2400" dirty="0">
                <a:solidFill>
                  <a:schemeClr val="tx1"/>
                </a:solidFill>
                <a:latin typeface="宋体" panose="02010600030101010101" pitchFamily="2" charset="-122"/>
                <a:ea typeface="宋体" panose="02010600030101010101" pitchFamily="2" charset="-122"/>
              </a:rPr>
              <a:t>.....................3</a:t>
            </a:r>
          </a:p>
          <a:p>
            <a:r>
              <a:rPr lang="en-US" altLang="zh-CN" sz="2400" dirty="0">
                <a:solidFill>
                  <a:schemeClr val="tx1"/>
                </a:solidFill>
                <a:latin typeface="宋体" panose="02010600030101010101" pitchFamily="2" charset="-122"/>
                <a:ea typeface="宋体" panose="02010600030101010101" pitchFamily="2" charset="-122"/>
              </a:rPr>
              <a:t>3.</a:t>
            </a:r>
            <a:r>
              <a:rPr lang="zh-CN" altLang="en-US" sz="2400" dirty="0">
                <a:solidFill>
                  <a:schemeClr val="tx1"/>
                </a:solidFill>
                <a:latin typeface="宋体" panose="02010600030101010101" pitchFamily="2" charset="-122"/>
                <a:ea typeface="宋体" panose="02010600030101010101" pitchFamily="2" charset="-122"/>
              </a:rPr>
              <a:t>鱼的人工孵化</a:t>
            </a:r>
            <a:r>
              <a:rPr lang="en-US" altLang="zh-CN" sz="2400" dirty="0">
                <a:solidFill>
                  <a:schemeClr val="tx1"/>
                </a:solidFill>
                <a:latin typeface="宋体" panose="02010600030101010101" pitchFamily="2" charset="-122"/>
                <a:ea typeface="宋体" panose="02010600030101010101" pitchFamily="2" charset="-122"/>
              </a:rPr>
              <a:t>.................4</a:t>
            </a:r>
          </a:p>
          <a:p>
            <a:r>
              <a:rPr lang="en-US" altLang="zh-CN" sz="2400" dirty="0">
                <a:solidFill>
                  <a:schemeClr val="tx1"/>
                </a:solidFill>
                <a:latin typeface="宋体" panose="02010600030101010101" pitchFamily="2" charset="-122"/>
                <a:ea typeface="宋体" panose="02010600030101010101" pitchFamily="2" charset="-122"/>
              </a:rPr>
              <a:t>  3.1 </a:t>
            </a:r>
            <a:r>
              <a:rPr lang="zh-CN" altLang="en-US" sz="2400" dirty="0">
                <a:solidFill>
                  <a:schemeClr val="tx1"/>
                </a:solidFill>
                <a:latin typeface="宋体" panose="02010600030101010101" pitchFamily="2" charset="-122"/>
                <a:ea typeface="宋体" panose="02010600030101010101" pitchFamily="2" charset="-122"/>
              </a:rPr>
              <a:t>鱼种的选择</a:t>
            </a:r>
            <a:r>
              <a:rPr lang="en-US" altLang="zh-CN" sz="2400" dirty="0">
                <a:solidFill>
                  <a:schemeClr val="tx1"/>
                </a:solidFill>
                <a:latin typeface="宋体" panose="02010600030101010101" pitchFamily="2" charset="-122"/>
                <a:ea typeface="宋体" panose="02010600030101010101" pitchFamily="2" charset="-122"/>
              </a:rPr>
              <a:t>...............4</a:t>
            </a:r>
          </a:p>
          <a:p>
            <a:r>
              <a:rPr lang="en-US" altLang="zh-CN" sz="2400" dirty="0">
                <a:solidFill>
                  <a:schemeClr val="tx1"/>
                </a:solidFill>
                <a:latin typeface="宋体" panose="02010600030101010101" pitchFamily="2" charset="-122"/>
                <a:ea typeface="宋体" panose="02010600030101010101" pitchFamily="2" charset="-122"/>
              </a:rPr>
              <a:t>  3.2 </a:t>
            </a:r>
            <a:r>
              <a:rPr lang="zh-CN" altLang="en-US" sz="2400" dirty="0">
                <a:solidFill>
                  <a:schemeClr val="tx1"/>
                </a:solidFill>
                <a:latin typeface="宋体" panose="02010600030101010101" pitchFamily="2" charset="-122"/>
                <a:ea typeface="宋体" panose="02010600030101010101" pitchFamily="2" charset="-122"/>
              </a:rPr>
              <a:t>激素注射</a:t>
            </a:r>
            <a:r>
              <a:rPr lang="en-US" altLang="zh-CN" sz="2400" dirty="0">
                <a:solidFill>
                  <a:schemeClr val="tx1"/>
                </a:solidFill>
                <a:latin typeface="宋体" panose="02010600030101010101" pitchFamily="2" charset="-122"/>
                <a:ea typeface="宋体" panose="02010600030101010101" pitchFamily="2" charset="-122"/>
              </a:rPr>
              <a:t>.................5</a:t>
            </a:r>
            <a:endParaRPr lang="en-US" altLang="zh-CN" sz="2400" dirty="0">
              <a:solidFill>
                <a:schemeClr val="tx1"/>
              </a:solidFill>
              <a:highlight>
                <a:srgbClr val="FFFF00"/>
              </a:highlight>
              <a:latin typeface="宋体" panose="02010600030101010101" pitchFamily="2" charset="-122"/>
              <a:ea typeface="宋体" panose="02010600030101010101" pitchFamily="2" charset="-122"/>
            </a:endParaRPr>
          </a:p>
          <a:p>
            <a:r>
              <a:rPr lang="en-US" altLang="zh-CN" sz="2400" dirty="0">
                <a:solidFill>
                  <a:schemeClr val="tx1"/>
                </a:solidFill>
                <a:latin typeface="宋体" panose="02010600030101010101" pitchFamily="2" charset="-122"/>
                <a:ea typeface="宋体" panose="02010600030101010101" pitchFamily="2" charset="-122"/>
              </a:rPr>
              <a:t>  3.3 </a:t>
            </a:r>
            <a:r>
              <a:rPr lang="zh-CN" altLang="en-US" sz="2400" dirty="0">
                <a:solidFill>
                  <a:schemeClr val="tx1"/>
                </a:solidFill>
                <a:latin typeface="宋体" panose="02010600030101010101" pitchFamily="2" charset="-122"/>
                <a:ea typeface="宋体" panose="02010600030101010101" pitchFamily="2" charset="-122"/>
              </a:rPr>
              <a:t>排卵和受精</a:t>
            </a:r>
            <a:r>
              <a:rPr lang="en-US" altLang="zh-CN" sz="2400" dirty="0">
                <a:solidFill>
                  <a:schemeClr val="tx1"/>
                </a:solidFill>
                <a:latin typeface="宋体" panose="02010600030101010101" pitchFamily="2" charset="-122"/>
                <a:ea typeface="宋体" panose="02010600030101010101" pitchFamily="2" charset="-122"/>
              </a:rPr>
              <a:t>...............7</a:t>
            </a:r>
          </a:p>
          <a:p>
            <a:r>
              <a:rPr lang="en-US" altLang="zh-CN" sz="2400" dirty="0">
                <a:solidFill>
                  <a:schemeClr val="tx1"/>
                </a:solidFill>
                <a:latin typeface="宋体" panose="02010600030101010101" pitchFamily="2" charset="-122"/>
                <a:ea typeface="宋体" panose="02010600030101010101" pitchFamily="2" charset="-122"/>
              </a:rPr>
              <a:t>4.</a:t>
            </a:r>
            <a:r>
              <a:rPr lang="zh-CN" altLang="en-US" sz="2400" dirty="0">
                <a:solidFill>
                  <a:schemeClr val="tx1"/>
                </a:solidFill>
                <a:latin typeface="宋体" panose="02010600030101010101" pitchFamily="2" charset="-122"/>
                <a:ea typeface="宋体" panose="02010600030101010101" pitchFamily="2" charset="-122"/>
              </a:rPr>
              <a:t>鱼卵孵化</a:t>
            </a:r>
            <a:r>
              <a:rPr lang="en-US" altLang="zh-CN" sz="2400" dirty="0">
                <a:solidFill>
                  <a:schemeClr val="tx1"/>
                </a:solidFill>
                <a:latin typeface="宋体" panose="02010600030101010101" pitchFamily="2" charset="-122"/>
                <a:ea typeface="宋体" panose="02010600030101010101" pitchFamily="2" charset="-122"/>
              </a:rPr>
              <a:t>....................10</a:t>
            </a:r>
          </a:p>
          <a:p>
            <a:r>
              <a:rPr lang="en-US" altLang="zh-CN" sz="2400" dirty="0">
                <a:solidFill>
                  <a:schemeClr val="tx1"/>
                </a:solidFill>
                <a:latin typeface="宋体" panose="02010600030101010101" pitchFamily="2" charset="-122"/>
                <a:ea typeface="宋体" panose="02010600030101010101" pitchFamily="2" charset="-122"/>
              </a:rPr>
              <a:t>5.</a:t>
            </a:r>
            <a:r>
              <a:rPr lang="zh-CN" altLang="en-US" sz="2400" dirty="0">
                <a:solidFill>
                  <a:schemeClr val="tx1"/>
                </a:solidFill>
                <a:latin typeface="宋体" panose="02010600030101010101" pitchFamily="2" charset="-122"/>
                <a:ea typeface="宋体" panose="02010600030101010101" pitchFamily="2" charset="-122"/>
              </a:rPr>
              <a:t>小鱼苗的养殖</a:t>
            </a:r>
            <a:r>
              <a:rPr lang="en-US" altLang="zh-CN" sz="2400" dirty="0">
                <a:solidFill>
                  <a:schemeClr val="tx1"/>
                </a:solidFill>
                <a:latin typeface="宋体" panose="02010600030101010101" pitchFamily="2" charset="-122"/>
                <a:ea typeface="宋体" panose="02010600030101010101" pitchFamily="2" charset="-122"/>
              </a:rPr>
              <a:t>................14</a:t>
            </a:r>
          </a:p>
          <a:p>
            <a:r>
              <a:rPr lang="en-US" altLang="zh-CN" sz="2400" dirty="0">
                <a:solidFill>
                  <a:schemeClr val="tx1"/>
                </a:solidFill>
                <a:latin typeface="宋体" panose="02010600030101010101" pitchFamily="2" charset="-122"/>
                <a:ea typeface="宋体" panose="02010600030101010101" pitchFamily="2" charset="-122"/>
              </a:rPr>
              <a:t>  5.1 </a:t>
            </a:r>
            <a:r>
              <a:rPr lang="zh-CN" altLang="en-US" sz="2400" dirty="0">
                <a:solidFill>
                  <a:schemeClr val="tx1"/>
                </a:solidFill>
                <a:latin typeface="宋体" panose="02010600030101010101" pitchFamily="2" charset="-122"/>
                <a:ea typeface="宋体" panose="02010600030101010101" pitchFamily="2" charset="-122"/>
              </a:rPr>
              <a:t>早期养殖</a:t>
            </a:r>
            <a:r>
              <a:rPr lang="en-US" altLang="zh-CN" sz="2400" dirty="0">
                <a:solidFill>
                  <a:schemeClr val="tx1"/>
                </a:solidFill>
                <a:latin typeface="宋体" panose="02010600030101010101" pitchFamily="2" charset="-122"/>
                <a:ea typeface="宋体" panose="02010600030101010101" pitchFamily="2" charset="-122"/>
              </a:rPr>
              <a:t>................14</a:t>
            </a:r>
          </a:p>
          <a:p>
            <a:r>
              <a:rPr lang="en-US" altLang="zh-CN" sz="2400" dirty="0">
                <a:solidFill>
                  <a:schemeClr val="tx1"/>
                </a:solidFill>
                <a:latin typeface="宋体" panose="02010600030101010101" pitchFamily="2" charset="-122"/>
                <a:ea typeface="宋体" panose="02010600030101010101" pitchFamily="2" charset="-122"/>
              </a:rPr>
              <a:t>  5.2 </a:t>
            </a:r>
            <a:r>
              <a:rPr lang="zh-CN" altLang="en-US" sz="2400" dirty="0">
                <a:solidFill>
                  <a:schemeClr val="tx1"/>
                </a:solidFill>
                <a:latin typeface="宋体" panose="02010600030101010101" pitchFamily="2" charset="-122"/>
                <a:ea typeface="宋体" panose="02010600030101010101" pitchFamily="2" charset="-122"/>
              </a:rPr>
              <a:t>后期养殖</a:t>
            </a:r>
            <a:r>
              <a:rPr lang="en-US" altLang="zh-CN" sz="2400" dirty="0">
                <a:solidFill>
                  <a:schemeClr val="tx1"/>
                </a:solidFill>
                <a:latin typeface="宋体" panose="02010600030101010101" pitchFamily="2" charset="-122"/>
                <a:ea typeface="宋体" panose="02010600030101010101" pitchFamily="2" charset="-122"/>
              </a:rPr>
              <a:t>................17</a:t>
            </a:r>
          </a:p>
          <a:p>
            <a:r>
              <a:rPr lang="en-US" altLang="zh-CN" sz="2400" dirty="0">
                <a:solidFill>
                  <a:schemeClr val="tx1"/>
                </a:solidFill>
                <a:latin typeface="宋体" panose="02010600030101010101" pitchFamily="2" charset="-122"/>
                <a:ea typeface="宋体" panose="02010600030101010101" pitchFamily="2" charset="-122"/>
              </a:rPr>
              <a:t>6.</a:t>
            </a:r>
            <a:r>
              <a:rPr lang="zh-CN" altLang="en-US" sz="2400" dirty="0">
                <a:solidFill>
                  <a:schemeClr val="tx1"/>
                </a:solidFill>
                <a:latin typeface="宋体" panose="02010600030101010101" pitchFamily="2" charset="-122"/>
                <a:ea typeface="宋体" panose="02010600030101010101" pitchFamily="2" charset="-122"/>
              </a:rPr>
              <a:t>疾病以及害虫的检测</a:t>
            </a:r>
            <a:r>
              <a:rPr lang="en-US" altLang="zh-CN" sz="2400" dirty="0">
                <a:solidFill>
                  <a:schemeClr val="tx1"/>
                </a:solidFill>
                <a:latin typeface="宋体" panose="02010600030101010101" pitchFamily="2" charset="-122"/>
                <a:ea typeface="宋体" panose="02010600030101010101" pitchFamily="2" charset="-122"/>
              </a:rPr>
              <a:t>..........18</a:t>
            </a:r>
          </a:p>
          <a:p>
            <a:r>
              <a:rPr lang="en-US" altLang="zh-CN" sz="2400" dirty="0">
                <a:solidFill>
                  <a:schemeClr val="tx1"/>
                </a:solidFill>
                <a:latin typeface="宋体" panose="02010600030101010101" pitchFamily="2" charset="-122"/>
                <a:ea typeface="宋体" panose="02010600030101010101" pitchFamily="2" charset="-122"/>
              </a:rPr>
              <a:t>7.</a:t>
            </a:r>
            <a:r>
              <a:rPr lang="zh-CN" altLang="en-US" sz="2400" dirty="0">
                <a:solidFill>
                  <a:schemeClr val="tx1"/>
                </a:solidFill>
                <a:latin typeface="宋体" panose="02010600030101010101" pitchFamily="2" charset="-122"/>
                <a:ea typeface="宋体" panose="02010600030101010101" pitchFamily="2" charset="-122"/>
              </a:rPr>
              <a:t>收获和运输</a:t>
            </a:r>
            <a:r>
              <a:rPr lang="en-US" altLang="zh-CN" sz="2400" dirty="0">
                <a:solidFill>
                  <a:schemeClr val="tx1"/>
                </a:solidFill>
                <a:latin typeface="宋体" panose="02010600030101010101" pitchFamily="2" charset="-122"/>
                <a:ea typeface="宋体" panose="02010600030101010101" pitchFamily="2" charset="-122"/>
              </a:rPr>
              <a:t>..................20</a:t>
            </a:r>
            <a:endParaRPr lang="en-US" sz="2400"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29A1733E-7B33-2F87-9835-A84B9F41B9B3}"/>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宋体" panose="02010600030101010101" pitchFamily="2" charset="-122"/>
                <a:ea typeface="宋体" panose="02010600030101010101" pitchFamily="2" charset="-122"/>
              </a:rPr>
              <a:t>I</a:t>
            </a:r>
            <a:endParaRPr lang="en-US" b="1"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sp>
        <p:nvSpPr>
          <p:cNvPr id="3" name="Rectangle 2">
            <a:extLst>
              <a:ext uri="{FF2B5EF4-FFF2-40B4-BE49-F238E27FC236}">
                <a16:creationId xmlns:a16="http://schemas.microsoft.com/office/drawing/2014/main" id="{8B0E8372-18B7-261E-444E-D4BB678987A0}"/>
              </a:ext>
            </a:extLst>
          </p:cNvPr>
          <p:cNvSpPr/>
          <p:nvPr/>
        </p:nvSpPr>
        <p:spPr>
          <a:xfrm>
            <a:off x="2035724" y="116632"/>
            <a:ext cx="5072552" cy="648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3600" b="1" dirty="0">
                <a:solidFill>
                  <a:srgbClr val="3333CC"/>
                </a:solidFill>
              </a:rPr>
              <a:t>前言</a:t>
            </a:r>
            <a:endParaRPr lang="en-US" sz="3600" b="1" dirty="0">
              <a:solidFill>
                <a:srgbClr val="3333CC"/>
              </a:solidFill>
            </a:endParaRPr>
          </a:p>
        </p:txBody>
      </p:sp>
      <p:sp>
        <p:nvSpPr>
          <p:cNvPr id="4" name="Rectangle 3">
            <a:extLst>
              <a:ext uri="{FF2B5EF4-FFF2-40B4-BE49-F238E27FC236}">
                <a16:creationId xmlns:a16="http://schemas.microsoft.com/office/drawing/2014/main" id="{C0FBDE1D-2BB5-43AC-2E6C-1DFB8ED862F2}"/>
              </a:ext>
            </a:extLst>
          </p:cNvPr>
          <p:cNvSpPr/>
          <p:nvPr/>
        </p:nvSpPr>
        <p:spPr>
          <a:xfrm>
            <a:off x="1439652" y="6597352"/>
            <a:ext cx="6264696" cy="2227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宋体" panose="02010600030101010101" pitchFamily="2" charset="-122"/>
                <a:ea typeface="宋体" panose="02010600030101010101" pitchFamily="2" charset="-122"/>
              </a:rPr>
              <a:t>II</a:t>
            </a:r>
            <a:endParaRPr lang="en-US" b="1" dirty="0">
              <a:solidFill>
                <a:schemeClr val="tx1"/>
              </a:solidFill>
              <a:latin typeface="宋体" panose="02010600030101010101" pitchFamily="2" charset="-122"/>
              <a:ea typeface="宋体" panose="02010600030101010101" pitchFamily="2" charset="-122"/>
            </a:endParaRPr>
          </a:p>
        </p:txBody>
      </p:sp>
      <p:sp>
        <p:nvSpPr>
          <p:cNvPr id="7" name="Rectangle 6">
            <a:extLst>
              <a:ext uri="{FF2B5EF4-FFF2-40B4-BE49-F238E27FC236}">
                <a16:creationId xmlns:a16="http://schemas.microsoft.com/office/drawing/2014/main" id="{2D23007B-6B67-04B5-CB5D-D077628064D0}"/>
              </a:ext>
            </a:extLst>
          </p:cNvPr>
          <p:cNvSpPr/>
          <p:nvPr/>
        </p:nvSpPr>
        <p:spPr>
          <a:xfrm>
            <a:off x="1907704" y="891317"/>
            <a:ext cx="5328592" cy="56886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宋体" panose="02010600030101010101" pitchFamily="2" charset="-122"/>
                <a:ea typeface="宋体" panose="02010600030101010101" pitchFamily="2" charset="-122"/>
              </a:rPr>
              <a:t>淡水鲨鱼（</a:t>
            </a:r>
            <a:r>
              <a:rPr lang="en-US" altLang="zh-CN" sz="2000" dirty="0">
                <a:solidFill>
                  <a:schemeClr val="tx1"/>
                </a:solidFill>
                <a:latin typeface="宋体" panose="02010600030101010101" pitchFamily="2" charset="-122"/>
                <a:ea typeface="宋体" panose="02010600030101010101" pitchFamily="2" charset="-122"/>
              </a:rPr>
              <a:t>Pangasius Hypophthalmus)</a:t>
            </a:r>
            <a:r>
              <a:rPr lang="en-US" sz="2000" dirty="0" err="1">
                <a:solidFill>
                  <a:schemeClr val="tx1"/>
                </a:solidFill>
                <a:latin typeface="宋体" panose="02010600030101010101" pitchFamily="2" charset="-122"/>
                <a:ea typeface="宋体" panose="02010600030101010101" pitchFamily="2" charset="-122"/>
              </a:rPr>
              <a:t>是一种原产于湄公河</a:t>
            </a:r>
            <a:r>
              <a:rPr lang="zh-CN" altLang="en-US" sz="2000" dirty="0">
                <a:solidFill>
                  <a:schemeClr val="tx1"/>
                </a:solidFill>
                <a:latin typeface="宋体" panose="02010600030101010101" pitchFamily="2" charset="-122"/>
                <a:ea typeface="宋体" panose="02010600030101010101" pitchFamily="2" charset="-122"/>
              </a:rPr>
              <a:t>的鱼类</a:t>
            </a:r>
            <a:r>
              <a:rPr lang="en-US" sz="2000" dirty="0">
                <a:solidFill>
                  <a:schemeClr val="tx1"/>
                </a:solidFill>
                <a:latin typeface="宋体" panose="02010600030101010101" pitchFamily="2" charset="-122"/>
                <a:ea typeface="宋体" panose="02010600030101010101" pitchFamily="2" charset="-122"/>
              </a:rPr>
              <a:t>，</a:t>
            </a:r>
            <a:r>
              <a:rPr lang="en-US" sz="2000" dirty="0" err="1">
                <a:solidFill>
                  <a:schemeClr val="tx1"/>
                </a:solidFill>
                <a:latin typeface="宋体" panose="02010600030101010101" pitchFamily="2" charset="-122"/>
                <a:ea typeface="宋体" panose="02010600030101010101" pitchFamily="2" charset="-122"/>
              </a:rPr>
              <a:t>沿亚洲国家的河流、湖泊和水库洄游</a:t>
            </a:r>
            <a:r>
              <a:rPr lang="en-US"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淡水鲨鱼</a:t>
            </a:r>
            <a:r>
              <a:rPr lang="en-US" sz="2000" dirty="0">
                <a:solidFill>
                  <a:schemeClr val="tx1"/>
                </a:solidFill>
                <a:latin typeface="宋体" panose="02010600030101010101" pitchFamily="2" charset="-122"/>
                <a:ea typeface="宋体" panose="02010600030101010101" pitchFamily="2" charset="-122"/>
              </a:rPr>
              <a:t>（</a:t>
            </a:r>
            <a:r>
              <a:rPr lang="en-US" sz="2000" dirty="0" err="1">
                <a:solidFill>
                  <a:schemeClr val="tx1"/>
                </a:solidFill>
                <a:latin typeface="宋体" panose="02010600030101010101" pitchFamily="2" charset="-122"/>
                <a:ea typeface="宋体" panose="02010600030101010101" pitchFamily="2" charset="-122"/>
              </a:rPr>
              <a:t>P.hypophamus）因其食性多样化而成为深受农民饲养的鱼类：生长速度快、抗病性强、能够在水中</a:t>
            </a:r>
            <a:r>
              <a:rPr lang="zh-CN" altLang="en-US" sz="2000" dirty="0">
                <a:solidFill>
                  <a:schemeClr val="tx1"/>
                </a:solidFill>
                <a:latin typeface="宋体" panose="02010600030101010101" pitchFamily="2" charset="-122"/>
                <a:ea typeface="宋体" panose="02010600030101010101" pitchFamily="2" charset="-122"/>
              </a:rPr>
              <a:t>的</a:t>
            </a:r>
            <a:r>
              <a:rPr lang="en-US" sz="2000" dirty="0" err="1">
                <a:solidFill>
                  <a:schemeClr val="tx1"/>
                </a:solidFill>
                <a:latin typeface="宋体" panose="02010600030101010101" pitchFamily="2" charset="-122"/>
                <a:ea typeface="宋体" panose="02010600030101010101" pitchFamily="2" charset="-122"/>
              </a:rPr>
              <a:t>低氧含量的条件下生存。可以在养殖场生产幼苗，并且</a:t>
            </a:r>
            <a:r>
              <a:rPr lang="zh-CN" altLang="en-US" sz="2000" dirty="0">
                <a:solidFill>
                  <a:schemeClr val="tx1"/>
                </a:solidFill>
                <a:latin typeface="宋体" panose="02010600030101010101" pitchFamily="2" charset="-122"/>
                <a:ea typeface="宋体" panose="02010600030101010101" pitchFamily="2" charset="-122"/>
              </a:rPr>
              <a:t>可以在</a:t>
            </a:r>
            <a:r>
              <a:rPr lang="en-US" sz="2000" dirty="0" err="1">
                <a:solidFill>
                  <a:schemeClr val="tx1"/>
                </a:solidFill>
                <a:latin typeface="宋体" panose="02010600030101010101" pitchFamily="2" charset="-122"/>
                <a:ea typeface="宋体" panose="02010600030101010101" pitchFamily="2" charset="-122"/>
              </a:rPr>
              <a:t>养殖场</a:t>
            </a:r>
            <a:r>
              <a:rPr lang="zh-CN" altLang="en-US" sz="2000" dirty="0">
                <a:solidFill>
                  <a:schemeClr val="tx1"/>
                </a:solidFill>
                <a:latin typeface="宋体" panose="02010600030101010101" pitchFamily="2" charset="-122"/>
                <a:ea typeface="宋体" panose="02010600030101010101" pitchFamily="2" charset="-122"/>
              </a:rPr>
              <a:t>生产鱼苗，而</a:t>
            </a:r>
            <a:r>
              <a:rPr lang="en-US" sz="2000" dirty="0" err="1">
                <a:solidFill>
                  <a:schemeClr val="tx1"/>
                </a:solidFill>
                <a:latin typeface="宋体" panose="02010600030101010101" pitchFamily="2" charset="-122"/>
                <a:ea typeface="宋体" panose="02010600030101010101" pitchFamily="2" charset="-122"/>
              </a:rPr>
              <a:t>市场需求量大</a:t>
            </a:r>
            <a:r>
              <a:rPr lang="en-US" sz="2000" dirty="0">
                <a:solidFill>
                  <a:schemeClr val="tx1"/>
                </a:solidFill>
                <a:latin typeface="宋体" panose="02010600030101010101" pitchFamily="2" charset="-122"/>
                <a:ea typeface="宋体" panose="02010600030101010101" pitchFamily="2" charset="-122"/>
              </a:rPr>
              <a:t>。</a:t>
            </a:r>
          </a:p>
          <a:p>
            <a:r>
              <a:rPr lang="en-US" sz="2000" dirty="0">
                <a:solidFill>
                  <a:schemeClr val="tx1"/>
                </a:solidFill>
                <a:latin typeface="宋体" panose="02010600030101010101" pitchFamily="2" charset="-122"/>
                <a:ea typeface="宋体" panose="02010600030101010101" pitchFamily="2" charset="-122"/>
              </a:rPr>
              <a:t>    </a:t>
            </a:r>
            <a:r>
              <a:rPr lang="en-US" sz="2000" dirty="0" err="1">
                <a:solidFill>
                  <a:schemeClr val="tx1"/>
                </a:solidFill>
                <a:latin typeface="宋体" panose="02010600030101010101" pitchFamily="2" charset="-122"/>
                <a:ea typeface="宋体" panose="02010600030101010101" pitchFamily="2" charset="-122"/>
              </a:rPr>
              <a:t>在柬埔寨</a:t>
            </a:r>
            <a:r>
              <a:rPr lang="en-US"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淡水鲨鱼的鱼苗</a:t>
            </a:r>
            <a:r>
              <a:rPr lang="en-US" sz="2000" dirty="0" err="1">
                <a:solidFill>
                  <a:schemeClr val="tx1"/>
                </a:solidFill>
                <a:latin typeface="宋体" panose="02010600030101010101" pitchFamily="2" charset="-122"/>
                <a:ea typeface="宋体" panose="02010600030101010101" pitchFamily="2" charset="-122"/>
              </a:rPr>
              <a:t>仍然有限，因为只有少数几个</a:t>
            </a:r>
            <a:r>
              <a:rPr lang="zh-CN" altLang="en-US" sz="2000" dirty="0">
                <a:solidFill>
                  <a:schemeClr val="tx1"/>
                </a:solidFill>
                <a:latin typeface="宋体" panose="02010600030101010101" pitchFamily="2" charset="-122"/>
                <a:ea typeface="宋体" panose="02010600030101010101" pitchFamily="2" charset="-122"/>
              </a:rPr>
              <a:t>养殖</a:t>
            </a:r>
            <a:r>
              <a:rPr lang="en-US" sz="2000" dirty="0" err="1">
                <a:solidFill>
                  <a:schemeClr val="tx1"/>
                </a:solidFill>
                <a:latin typeface="宋体" panose="02010600030101010101" pitchFamily="2" charset="-122"/>
                <a:ea typeface="宋体" panose="02010600030101010101" pitchFamily="2" charset="-122"/>
              </a:rPr>
              <a:t>站生产，因此大部分</a:t>
            </a:r>
            <a:r>
              <a:rPr lang="zh-CN" altLang="en-US" sz="2000" dirty="0">
                <a:solidFill>
                  <a:schemeClr val="tx1"/>
                </a:solidFill>
                <a:latin typeface="宋体" panose="02010600030101010101" pitchFamily="2" charset="-122"/>
                <a:ea typeface="宋体" panose="02010600030101010101" pitchFamily="2" charset="-122"/>
              </a:rPr>
              <a:t>淡水鲨鱼</a:t>
            </a:r>
            <a:r>
              <a:rPr lang="en-US" sz="2000" dirty="0">
                <a:solidFill>
                  <a:schemeClr val="tx1"/>
                </a:solidFill>
                <a:latin typeface="宋体" panose="02010600030101010101" pitchFamily="2" charset="-122"/>
                <a:ea typeface="宋体" panose="02010600030101010101" pitchFamily="2" charset="-122"/>
              </a:rPr>
              <a:t>（</a:t>
            </a:r>
            <a:r>
              <a:rPr lang="en-US" sz="2000" dirty="0" err="1">
                <a:solidFill>
                  <a:schemeClr val="tx1"/>
                </a:solidFill>
                <a:latin typeface="宋体" panose="02010600030101010101" pitchFamily="2" charset="-122"/>
                <a:ea typeface="宋体" panose="02010600030101010101" pitchFamily="2" charset="-122"/>
              </a:rPr>
              <a:t>P.hypophamus）都是从邻国进口的。向农民分配的资源</a:t>
            </a:r>
            <a:r>
              <a:rPr lang="zh-CN" altLang="en-US" sz="2000" dirty="0">
                <a:solidFill>
                  <a:schemeClr val="tx1"/>
                </a:solidFill>
                <a:latin typeface="宋体" panose="02010600030101010101" pitchFamily="2" charset="-122"/>
                <a:ea typeface="宋体" panose="02010600030101010101" pitchFamily="2" charset="-122"/>
              </a:rPr>
              <a:t>的</a:t>
            </a:r>
            <a:r>
              <a:rPr lang="en-US" sz="2000" dirty="0" err="1">
                <a:solidFill>
                  <a:schemeClr val="tx1"/>
                </a:solidFill>
                <a:latin typeface="宋体" panose="02010600030101010101" pitchFamily="2" charset="-122"/>
                <a:ea typeface="宋体" panose="02010600030101010101" pitchFamily="2" charset="-122"/>
              </a:rPr>
              <a:t>稀缺是由于缺乏信息和生产技术</a:t>
            </a:r>
            <a:r>
              <a:rPr lang="en-US" sz="2000" dirty="0">
                <a:solidFill>
                  <a:schemeClr val="tx1"/>
                </a:solidFill>
                <a:latin typeface="宋体" panose="02010600030101010101" pitchFamily="2" charset="-122"/>
                <a:ea typeface="宋体" panose="02010600030101010101" pitchFamily="2" charset="-122"/>
              </a:rPr>
              <a:t>。</a:t>
            </a:r>
          </a:p>
          <a:p>
            <a:r>
              <a:rPr lang="en-US" sz="2000" dirty="0">
                <a:solidFill>
                  <a:schemeClr val="tx1"/>
                </a:solidFill>
                <a:latin typeface="宋体" panose="02010600030101010101" pitchFamily="2" charset="-122"/>
                <a:ea typeface="宋体" panose="02010600030101010101" pitchFamily="2" charset="-122"/>
              </a:rPr>
              <a:t>    2007年，淡水养殖研究开发中心与农林水产省渔业管理局和日本国际协力机构（ICA）合作开始开发</a:t>
            </a:r>
            <a:r>
              <a:rPr lang="zh-CN" altLang="en-US" sz="2000" dirty="0">
                <a:solidFill>
                  <a:schemeClr val="tx1"/>
                </a:solidFill>
                <a:latin typeface="宋体" panose="02010600030101010101" pitchFamily="2" charset="-122"/>
                <a:ea typeface="宋体" panose="02010600030101010101" pitchFamily="2" charset="-122"/>
              </a:rPr>
              <a:t>淡水鲨鱼</a:t>
            </a:r>
            <a:r>
              <a:rPr lang="en-US" sz="2000" dirty="0" err="1">
                <a:solidFill>
                  <a:schemeClr val="tx1"/>
                </a:solidFill>
                <a:latin typeface="宋体" panose="02010600030101010101" pitchFamily="2" charset="-122"/>
                <a:ea typeface="宋体" panose="02010600030101010101" pitchFamily="2" charset="-122"/>
              </a:rPr>
              <a:t>生产技术</a:t>
            </a:r>
            <a:r>
              <a:rPr lang="zh-CN" altLang="en-US" sz="2000" dirty="0">
                <a:solidFill>
                  <a:schemeClr val="tx1"/>
                </a:solidFill>
                <a:latin typeface="宋体" panose="02010600030101010101" pitchFamily="2" charset="-122"/>
                <a:ea typeface="宋体" panose="02010600030101010101" pitchFamily="2" charset="-122"/>
              </a:rPr>
              <a:t>直到</a:t>
            </a:r>
            <a:r>
              <a:rPr lang="en-US" sz="2000" dirty="0">
                <a:solidFill>
                  <a:schemeClr val="tx1"/>
                </a:solidFill>
                <a:latin typeface="宋体" panose="02010600030101010101" pitchFamily="2" charset="-122"/>
                <a:ea typeface="宋体" panose="02010600030101010101" pitchFamily="2" charset="-122"/>
              </a:rPr>
              <a:t>2010年。 2007年至今，池塘养鱼技术、鱼料</a:t>
            </a:r>
            <a:r>
              <a:rPr lang="zh-CN" altLang="en-US" sz="2000" dirty="0">
                <a:solidFill>
                  <a:schemeClr val="tx1"/>
                </a:solidFill>
                <a:latin typeface="宋体" panose="02010600030101010101" pitchFamily="2" charset="-122"/>
                <a:ea typeface="宋体" panose="02010600030101010101" pitchFamily="2" charset="-122"/>
              </a:rPr>
              <a:t>配方</a:t>
            </a:r>
            <a:r>
              <a:rPr lang="en-US" sz="2000" dirty="0">
                <a:solidFill>
                  <a:schemeClr val="tx1"/>
                </a:solidFill>
                <a:latin typeface="宋体" panose="02010600030101010101" pitchFamily="2" charset="-122"/>
                <a:ea typeface="宋体" panose="02010600030101010101" pitchFamily="2" charset="-122"/>
              </a:rPr>
              <a:t>、</a:t>
            </a:r>
            <a:r>
              <a:rPr lang="en-US" sz="2000" dirty="0" err="1">
                <a:solidFill>
                  <a:schemeClr val="tx1"/>
                </a:solidFill>
                <a:latin typeface="宋体" panose="02010600030101010101" pitchFamily="2" charset="-122"/>
                <a:ea typeface="宋体" panose="02010600030101010101" pitchFamily="2" charset="-122"/>
              </a:rPr>
              <a:t>激素使用、池塘准备和池塘养殖等知识都得到了提高，养殖技术也必然得到提高</a:t>
            </a:r>
            <a:r>
              <a:rPr lang="zh-CN" altLang="en-US" sz="2000" dirty="0">
                <a:solidFill>
                  <a:schemeClr val="tx1"/>
                </a:solidFill>
                <a:latin typeface="宋体" panose="02010600030101010101" pitchFamily="2" charset="-122"/>
                <a:ea typeface="宋体" panose="02010600030101010101" pitchFamily="2" charset="-122"/>
              </a:rPr>
              <a:t>，并编写成技术文件</a:t>
            </a:r>
            <a:r>
              <a:rPr lang="en-US" sz="2000" dirty="0">
                <a:solidFill>
                  <a:schemeClr val="tx1"/>
                </a:solidFill>
                <a:latin typeface="宋体" panose="02010600030101010101" pitchFamily="2" charset="-122"/>
                <a:ea typeface="宋体" panose="02010600030101010101" pitchFamily="2" charset="-122"/>
              </a:rPr>
              <a:t>。</a:t>
            </a:r>
          </a:p>
          <a:p>
            <a:pPr algn="ctr"/>
            <a:endParaRPr lang="en-US" sz="2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sp>
        <p:nvSpPr>
          <p:cNvPr id="3" name="Rectangle 2">
            <a:extLst>
              <a:ext uri="{FF2B5EF4-FFF2-40B4-BE49-F238E27FC236}">
                <a16:creationId xmlns:a16="http://schemas.microsoft.com/office/drawing/2014/main" id="{31D38AD9-FC78-A0DF-337B-FE71E32A30DE}"/>
              </a:ext>
            </a:extLst>
          </p:cNvPr>
          <p:cNvSpPr/>
          <p:nvPr/>
        </p:nvSpPr>
        <p:spPr>
          <a:xfrm>
            <a:off x="2035724" y="116632"/>
            <a:ext cx="5072552" cy="63367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本文件提供了关于利用养殖池鱿鱼生产大型淡水鲨鱼的技术的重要介绍。</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我们希望该文件有助于改进，并在大淡水鲨鱼生产中得到接受和实施，以帮助促进柬埔寨水产养殖业的发展。</a:t>
            </a:r>
            <a:endParaRPr lang="en-US" sz="2000" dirty="0">
              <a:solidFill>
                <a:schemeClr val="tx1"/>
              </a:solidFill>
              <a:latin typeface="宋体" panose="02010600030101010101" pitchFamily="2" charset="-122"/>
              <a:ea typeface="宋体" panose="02010600030101010101" pitchFamily="2" charset="-122"/>
            </a:endParaRPr>
          </a:p>
        </p:txBody>
      </p:sp>
      <p:sp>
        <p:nvSpPr>
          <p:cNvPr id="2" name="Rectangle 1">
            <a:extLst>
              <a:ext uri="{FF2B5EF4-FFF2-40B4-BE49-F238E27FC236}">
                <a16:creationId xmlns:a16="http://schemas.microsoft.com/office/drawing/2014/main" id="{90255EC4-DE5B-31FE-819D-C0CDD92549EA}"/>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宋体" panose="02010600030101010101" pitchFamily="2" charset="-122"/>
                <a:ea typeface="宋体" panose="02010600030101010101" pitchFamily="2" charset="-122"/>
              </a:rPr>
              <a:t>III</a:t>
            </a:r>
            <a:endParaRPr lang="en-US" b="1"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BBAADF63-E3B4-2CA4-8F3A-DFB16C71BBA5}"/>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宋体" panose="02010600030101010101" pitchFamily="2" charset="-122"/>
                <a:ea typeface="宋体" panose="02010600030101010101" pitchFamily="2" charset="-122"/>
              </a:rPr>
              <a:t>IV</a:t>
            </a:r>
            <a:endParaRPr lang="en-US" b="1"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A9D13040-CEA1-3F59-F5D9-32C7D3BDA868}"/>
              </a:ext>
            </a:extLst>
          </p:cNvPr>
          <p:cNvSpPr/>
          <p:nvPr/>
        </p:nvSpPr>
        <p:spPr>
          <a:xfrm>
            <a:off x="2091736" y="260648"/>
            <a:ext cx="5016540"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3333CC"/>
                </a:solidFill>
                <a:latin typeface="宋体" panose="02010600030101010101" pitchFamily="2" charset="-122"/>
                <a:ea typeface="宋体" panose="02010600030101010101" pitchFamily="2" charset="-122"/>
              </a:rPr>
              <a:t>致谢</a:t>
            </a:r>
            <a:endParaRPr lang="en-US" sz="2400" b="1" dirty="0">
              <a:solidFill>
                <a:srgbClr val="3333CC"/>
              </a:solidFill>
              <a:latin typeface="宋体" panose="02010600030101010101" pitchFamily="2" charset="-122"/>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58000"/>
          </a:xfrm>
          <a:prstGeom prst="rect">
            <a:avLst/>
          </a:prstGeom>
        </p:spPr>
      </p:pic>
      <p:sp>
        <p:nvSpPr>
          <p:cNvPr id="3" name="Rectangle 2">
            <a:extLst>
              <a:ext uri="{FF2B5EF4-FFF2-40B4-BE49-F238E27FC236}">
                <a16:creationId xmlns:a16="http://schemas.microsoft.com/office/drawing/2014/main" id="{DDC8EB5E-BC66-D4A7-CF8C-65DA8349D1EB}"/>
              </a:ext>
            </a:extLst>
          </p:cNvPr>
          <p:cNvSpPr/>
          <p:nvPr/>
        </p:nvSpPr>
        <p:spPr>
          <a:xfrm>
            <a:off x="2029164" y="260648"/>
            <a:ext cx="5351148" cy="309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latin typeface="宋体" panose="02010600030101010101" pitchFamily="2" charset="-122"/>
                <a:ea typeface="宋体" panose="02010600030101010101" pitchFamily="2" charset="-122"/>
              </a:rPr>
              <a:t>1.</a:t>
            </a:r>
            <a:r>
              <a:rPr lang="zh-CN" altLang="en-US" sz="2400" b="1" dirty="0">
                <a:solidFill>
                  <a:schemeClr val="tx1"/>
                </a:solidFill>
                <a:latin typeface="宋体" panose="02010600030101010101" pitchFamily="2" charset="-122"/>
                <a:ea typeface="宋体" panose="02010600030101010101" pitchFamily="2" charset="-122"/>
              </a:rPr>
              <a:t>种鱼管理</a:t>
            </a:r>
            <a:endParaRPr lang="en-US" altLang="zh-CN" sz="2400" b="1" dirty="0">
              <a:solidFill>
                <a:schemeClr val="tx1"/>
              </a:solidFill>
              <a:latin typeface="宋体" panose="02010600030101010101" pitchFamily="2" charset="-122"/>
              <a:ea typeface="宋体" panose="02010600030101010101" pitchFamily="2" charset="-122"/>
            </a:endParaRPr>
          </a:p>
          <a:p>
            <a:r>
              <a:rPr lang="zh-CN" altLang="en-US" dirty="0">
                <a:solidFill>
                  <a:schemeClr val="tx1"/>
                </a:solidFill>
                <a:latin typeface="宋体" panose="02010600030101010101" pitchFamily="2" charset="-122"/>
                <a:ea typeface="宋体" panose="02010600030101010101" pitchFamily="2" charset="-122"/>
              </a:rPr>
              <a:t>   为了成功养殖淡水鲨鱼（</a:t>
            </a:r>
            <a:r>
              <a:rPr lang="en-US" altLang="zh-CN" dirty="0" err="1">
                <a:solidFill>
                  <a:schemeClr val="tx1"/>
                </a:solidFill>
                <a:latin typeface="宋体" panose="02010600030101010101" pitchFamily="2" charset="-122"/>
                <a:ea typeface="宋体" panose="02010600030101010101" pitchFamily="2" charset="-122"/>
              </a:rPr>
              <a:t>P.Hypophthal-mus</a:t>
            </a:r>
            <a:r>
              <a:rPr lang="en-US" altLang="zh-CN" dirty="0">
                <a:solidFill>
                  <a:schemeClr val="tx1"/>
                </a:solidFill>
                <a:latin typeface="宋体" panose="02010600030101010101" pitchFamily="2" charset="-122"/>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的鱼苗，需要做好养殖鱼塘的管理，尤其是饲喂管理，为了之后能在</a:t>
            </a:r>
            <a:r>
              <a:rPr lang="en-US" altLang="zh-CN" dirty="0">
                <a:solidFill>
                  <a:schemeClr val="tx1"/>
                </a:solidFill>
                <a:latin typeface="宋体" panose="02010600030101010101" pitchFamily="2" charset="-122"/>
                <a:ea typeface="宋体" panose="02010600030101010101" pitchFamily="2" charset="-122"/>
              </a:rPr>
              <a:t>4</a:t>
            </a:r>
            <a:r>
              <a:rPr lang="zh-CN" altLang="en-US" dirty="0">
                <a:solidFill>
                  <a:schemeClr val="tx1"/>
                </a:solidFill>
                <a:latin typeface="宋体" panose="02010600030101010101" pitchFamily="2" charset="-122"/>
                <a:ea typeface="宋体" panose="02010600030101010101" pitchFamily="2" charset="-122"/>
              </a:rPr>
              <a:t>月至</a:t>
            </a:r>
            <a:r>
              <a:rPr lang="en-US" altLang="zh-CN" dirty="0">
                <a:solidFill>
                  <a:schemeClr val="tx1"/>
                </a:solidFill>
                <a:latin typeface="宋体" panose="02010600030101010101" pitchFamily="2" charset="-122"/>
                <a:ea typeface="宋体" panose="02010600030101010101" pitchFamily="2" charset="-122"/>
              </a:rPr>
              <a:t>8</a:t>
            </a:r>
            <a:r>
              <a:rPr lang="zh-CN" altLang="en-US" dirty="0">
                <a:solidFill>
                  <a:schemeClr val="tx1"/>
                </a:solidFill>
                <a:latin typeface="宋体" panose="02010600030101010101" pitchFamily="2" charset="-122"/>
                <a:ea typeface="宋体" panose="02010600030101010101" pitchFamily="2" charset="-122"/>
              </a:rPr>
              <a:t>月的繁殖季节，繁殖质量的鱼苗。</a:t>
            </a:r>
            <a:endParaRPr lang="en-US" altLang="zh-CN" dirty="0">
              <a:solidFill>
                <a:schemeClr val="tx1"/>
              </a:solidFill>
              <a:latin typeface="宋体" panose="02010600030101010101" pitchFamily="2" charset="-122"/>
              <a:ea typeface="宋体" panose="02010600030101010101" pitchFamily="2" charset="-122"/>
            </a:endParaRPr>
          </a:p>
          <a:p>
            <a:r>
              <a:rPr lang="en-US" altLang="zh-CN"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一般来说，淡水鲨鱼（</a:t>
            </a:r>
            <a:r>
              <a:rPr lang="en-US" altLang="zh-CN" dirty="0">
                <a:solidFill>
                  <a:schemeClr val="tx1"/>
                </a:solidFill>
                <a:latin typeface="宋体" panose="02010600030101010101" pitchFamily="2" charset="-122"/>
                <a:ea typeface="宋体" panose="02010600030101010101" pitchFamily="2" charset="-122"/>
              </a:rPr>
              <a:t>P.</a:t>
            </a:r>
            <a:r>
              <a:rPr lang="zh-CN" altLang="en-US" dirty="0">
                <a:solidFill>
                  <a:schemeClr val="tx1"/>
                </a:solidFill>
                <a:latin typeface="宋体" panose="02010600030101010101" pitchFamily="2" charset="-122"/>
                <a:ea typeface="宋体" panose="02010600030101010101" pitchFamily="2" charset="-122"/>
              </a:rPr>
              <a:t> </a:t>
            </a:r>
            <a:r>
              <a:rPr lang="en-US" altLang="zh-CN" dirty="0" err="1">
                <a:solidFill>
                  <a:schemeClr val="tx1"/>
                </a:solidFill>
                <a:latin typeface="宋体" panose="02010600030101010101" pitchFamily="2" charset="-122"/>
                <a:ea typeface="宋体" panose="02010600030101010101" pitchFamily="2" charset="-122"/>
              </a:rPr>
              <a:t>hypophthalmus</a:t>
            </a:r>
            <a:r>
              <a:rPr lang="en-US" altLang="zh-CN" dirty="0">
                <a:solidFill>
                  <a:schemeClr val="tx1"/>
                </a:solidFill>
                <a:latin typeface="宋体" panose="02010600030101010101" pitchFamily="2" charset="-122"/>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的雌种鱼比雄种鱼大 。 </a:t>
            </a:r>
            <a:r>
              <a:rPr lang="en-US" altLang="zh-CN" dirty="0">
                <a:solidFill>
                  <a:schemeClr val="tx1"/>
                </a:solidFill>
                <a:latin typeface="宋体" panose="02010600030101010101" pitchFamily="2" charset="-122"/>
                <a:ea typeface="宋体" panose="02010600030101010101" pitchFamily="2" charset="-122"/>
              </a:rPr>
              <a:t>2009</a:t>
            </a:r>
            <a:r>
              <a:rPr lang="zh-CN" altLang="en-US" dirty="0">
                <a:solidFill>
                  <a:schemeClr val="tx1"/>
                </a:solidFill>
                <a:latin typeface="宋体" panose="02010600030101010101" pitchFamily="2" charset="-122"/>
                <a:ea typeface="宋体" panose="02010600030101010101" pitchFamily="2" charset="-122"/>
              </a:rPr>
              <a:t>年，我们的技术人员对雌性种鱼进行了称重，并记录了雌鱼的平均体重为</a:t>
            </a:r>
            <a:r>
              <a:rPr lang="en-US" altLang="zh-CN" dirty="0">
                <a:solidFill>
                  <a:schemeClr val="tx1"/>
                </a:solidFill>
                <a:latin typeface="宋体" panose="02010600030101010101" pitchFamily="2" charset="-122"/>
                <a:ea typeface="宋体" panose="02010600030101010101" pitchFamily="2" charset="-122"/>
              </a:rPr>
              <a:t>7.1</a:t>
            </a:r>
            <a:r>
              <a:rPr lang="zh-CN" altLang="en-US" dirty="0">
                <a:solidFill>
                  <a:schemeClr val="tx1"/>
                </a:solidFill>
                <a:latin typeface="宋体" panose="02010600030101010101" pitchFamily="2" charset="-122"/>
                <a:ea typeface="宋体" panose="02010600030101010101" pitchFamily="2" charset="-122"/>
              </a:rPr>
              <a:t>公斤</a:t>
            </a:r>
            <a:r>
              <a:rPr lang="en-US" altLang="zh-CN" dirty="0">
                <a:solidFill>
                  <a:schemeClr val="tx1"/>
                </a:solidFill>
                <a:latin typeface="宋体" panose="02010600030101010101" pitchFamily="2" charset="-122"/>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条、雄性平均体重</a:t>
            </a:r>
            <a:r>
              <a:rPr lang="en-US" altLang="zh-CN" dirty="0">
                <a:solidFill>
                  <a:schemeClr val="tx1"/>
                </a:solidFill>
                <a:latin typeface="宋体" panose="02010600030101010101" pitchFamily="2" charset="-122"/>
                <a:ea typeface="宋体" panose="02010600030101010101" pitchFamily="2" charset="-122"/>
              </a:rPr>
              <a:t>6.1</a:t>
            </a:r>
            <a:r>
              <a:rPr lang="zh-CN" altLang="en-US" dirty="0">
                <a:solidFill>
                  <a:schemeClr val="tx1"/>
                </a:solidFill>
                <a:latin typeface="宋体" panose="02010600030101010101" pitchFamily="2" charset="-122"/>
                <a:ea typeface="宋体" panose="02010600030101010101" pitchFamily="2" charset="-122"/>
              </a:rPr>
              <a:t>公斤</a:t>
            </a:r>
            <a:r>
              <a:rPr lang="en-US" altLang="zh-CN" dirty="0">
                <a:solidFill>
                  <a:schemeClr val="tx1"/>
                </a:solidFill>
                <a:latin typeface="宋体" panose="02010600030101010101" pitchFamily="2" charset="-122"/>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条。在此过程中，雄雌种鱼至少两岁以上可以繁殖也数在其中。</a:t>
            </a:r>
            <a:r>
              <a:rPr lang="en-US" altLang="zh-CN" dirty="0">
                <a:solidFill>
                  <a:schemeClr val="tx1"/>
                </a:solidFill>
                <a:latin typeface="宋体" panose="02010600030101010101" pitchFamily="2" charset="-122"/>
                <a:ea typeface="宋体" panose="02010600030101010101" pitchFamily="2" charset="-122"/>
              </a:rPr>
              <a:t>c</a:t>
            </a:r>
            <a:endParaRPr lang="en-US"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51706575-4476-2F49-3BAC-EA3E6E7436A7}"/>
              </a:ext>
            </a:extLst>
          </p:cNvPr>
          <p:cNvSpPr/>
          <p:nvPr/>
        </p:nvSpPr>
        <p:spPr>
          <a:xfrm>
            <a:off x="2292056" y="4698185"/>
            <a:ext cx="2012004" cy="400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dirty="0">
                <a:solidFill>
                  <a:schemeClr val="tx1"/>
                </a:solidFill>
                <a:latin typeface="宋体" panose="02010600030101010101" pitchFamily="2" charset="-122"/>
                <a:ea typeface="宋体" panose="02010600030101010101" pitchFamily="2" charset="-122"/>
              </a:rPr>
              <a:t>图</a:t>
            </a:r>
            <a:r>
              <a:rPr lang="en-US" altLang="zh-CN" dirty="0">
                <a:solidFill>
                  <a:schemeClr val="tx1"/>
                </a:solidFill>
                <a:latin typeface="宋体" panose="02010600030101010101" pitchFamily="2" charset="-122"/>
                <a:ea typeface="宋体" panose="02010600030101010101" pitchFamily="2" charset="-122"/>
              </a:rPr>
              <a:t>1</a:t>
            </a:r>
            <a:r>
              <a:rPr lang="zh-CN" altLang="en-US" dirty="0">
                <a:solidFill>
                  <a:schemeClr val="tx1"/>
                </a:solidFill>
                <a:latin typeface="宋体" panose="02010600030101010101" pitchFamily="2" charset="-122"/>
                <a:ea typeface="宋体" panose="02010600030101010101" pitchFamily="2" charset="-122"/>
              </a:rPr>
              <a:t>：</a:t>
            </a:r>
            <a:r>
              <a:rPr lang="en-US" altLang="zh-CN" dirty="0">
                <a:solidFill>
                  <a:schemeClr val="tx1"/>
                </a:solidFill>
                <a:latin typeface="宋体" panose="02010600030101010101" pitchFamily="2" charset="-122"/>
                <a:ea typeface="宋体" panose="02010600030101010101" pitchFamily="2" charset="-122"/>
              </a:rPr>
              <a:t>2</a:t>
            </a:r>
            <a:r>
              <a:rPr lang="zh-CN" altLang="en-US" dirty="0">
                <a:solidFill>
                  <a:schemeClr val="tx1"/>
                </a:solidFill>
                <a:latin typeface="宋体" panose="02010600030101010101" pitchFamily="2" charset="-122"/>
                <a:ea typeface="宋体" panose="02010600030101010101" pitchFamily="2" charset="-122"/>
              </a:rPr>
              <a:t>年岁的种鱼</a:t>
            </a:r>
            <a:endParaRPr lang="en-US" dirty="0">
              <a:solidFill>
                <a:schemeClr val="tx1"/>
              </a:solidFill>
              <a:latin typeface="宋体" panose="02010600030101010101" pitchFamily="2" charset="-122"/>
              <a:ea typeface="宋体" panose="02010600030101010101" pitchFamily="2" charset="-122"/>
            </a:endParaRPr>
          </a:p>
        </p:txBody>
      </p:sp>
      <p:sp>
        <p:nvSpPr>
          <p:cNvPr id="6" name="Rectangle 5">
            <a:extLst>
              <a:ext uri="{FF2B5EF4-FFF2-40B4-BE49-F238E27FC236}">
                <a16:creationId xmlns:a16="http://schemas.microsoft.com/office/drawing/2014/main" id="{E135956C-8B2E-8398-CD50-63CA8093BE7C}"/>
              </a:ext>
            </a:extLst>
          </p:cNvPr>
          <p:cNvSpPr/>
          <p:nvPr/>
        </p:nvSpPr>
        <p:spPr>
          <a:xfrm>
            <a:off x="2029164" y="5092182"/>
            <a:ext cx="5351148" cy="13349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dirty="0">
                <a:solidFill>
                  <a:schemeClr val="tx1"/>
                </a:solidFill>
                <a:latin typeface="+mn-ea"/>
              </a:rPr>
              <a:t>    </a:t>
            </a:r>
            <a:r>
              <a:rPr lang="zh-CN" altLang="en-US" dirty="0">
                <a:solidFill>
                  <a:schemeClr val="tx1"/>
                </a:solidFill>
                <a:latin typeface="+mn-ea"/>
              </a:rPr>
              <a:t>上述的种鱼都被养殖在深度</a:t>
            </a:r>
            <a:r>
              <a:rPr lang="en-US" altLang="zh-CN" dirty="0">
                <a:solidFill>
                  <a:schemeClr val="tx1"/>
                </a:solidFill>
                <a:latin typeface="+mn-ea"/>
              </a:rPr>
              <a:t>1.5m</a:t>
            </a:r>
            <a:r>
              <a:rPr lang="zh-CN" altLang="en-US" dirty="0">
                <a:solidFill>
                  <a:schemeClr val="tx1"/>
                </a:solidFill>
                <a:latin typeface="+mn-ea"/>
              </a:rPr>
              <a:t>以上的池塘中，密度为每平方米池塘</a:t>
            </a:r>
            <a:r>
              <a:rPr lang="en-US" altLang="zh-CN" dirty="0">
                <a:solidFill>
                  <a:schemeClr val="tx1"/>
                </a:solidFill>
                <a:latin typeface="+mn-ea"/>
              </a:rPr>
              <a:t>0.5</a:t>
            </a:r>
            <a:r>
              <a:rPr lang="zh-CN" altLang="en-US" dirty="0">
                <a:solidFill>
                  <a:schemeClr val="tx1"/>
                </a:solidFill>
                <a:latin typeface="+mn-ea"/>
              </a:rPr>
              <a:t>公斤种鱼如（图）</a:t>
            </a:r>
            <a:r>
              <a:rPr lang="en-US" altLang="zh-CN" dirty="0">
                <a:solidFill>
                  <a:schemeClr val="tx1"/>
                </a:solidFill>
                <a:latin typeface="+mn-ea"/>
              </a:rPr>
              <a:t>2</a:t>
            </a:r>
            <a:r>
              <a:rPr lang="zh-CN" altLang="en-US" dirty="0">
                <a:solidFill>
                  <a:schemeClr val="tx1"/>
                </a:solidFill>
                <a:latin typeface="+mn-ea"/>
              </a:rPr>
              <a:t>，并定期换水，每</a:t>
            </a:r>
            <a:r>
              <a:rPr lang="en-US" altLang="zh-CN" dirty="0">
                <a:solidFill>
                  <a:schemeClr val="tx1"/>
                </a:solidFill>
                <a:latin typeface="+mn-ea"/>
              </a:rPr>
              <a:t>15</a:t>
            </a:r>
            <a:r>
              <a:rPr lang="zh-CN" altLang="en-US" dirty="0">
                <a:solidFill>
                  <a:schemeClr val="tx1"/>
                </a:solidFill>
                <a:latin typeface="+mn-ea"/>
              </a:rPr>
              <a:t>天换水量为池塘水量的三分之一。 </a:t>
            </a:r>
            <a:endParaRPr lang="en-US" dirty="0">
              <a:solidFill>
                <a:schemeClr val="tx1"/>
              </a:solidFill>
              <a:latin typeface="+mn-ea"/>
            </a:endParaRPr>
          </a:p>
        </p:txBody>
      </p:sp>
      <p:sp>
        <p:nvSpPr>
          <p:cNvPr id="7" name="Rectangle 6">
            <a:extLst>
              <a:ext uri="{FF2B5EF4-FFF2-40B4-BE49-F238E27FC236}">
                <a16:creationId xmlns:a16="http://schemas.microsoft.com/office/drawing/2014/main" id="{4F305751-CEB5-5BC6-0EE8-D945694DB338}"/>
              </a:ext>
            </a:extLst>
          </p:cNvPr>
          <p:cNvSpPr/>
          <p:nvPr/>
        </p:nvSpPr>
        <p:spPr>
          <a:xfrm>
            <a:off x="4304060" y="4691971"/>
            <a:ext cx="3226712" cy="400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latin typeface="宋体" panose="02010600030101010101" pitchFamily="2" charset="-122"/>
                <a:ea typeface="宋体" panose="02010600030101010101" pitchFamily="2" charset="-122"/>
              </a:rPr>
              <a:t>图</a:t>
            </a:r>
            <a:r>
              <a:rPr lang="en-US" altLang="zh-CN" dirty="0">
                <a:solidFill>
                  <a:schemeClr val="tx1"/>
                </a:solidFill>
                <a:latin typeface="宋体" panose="02010600030101010101" pitchFamily="2" charset="-122"/>
                <a:ea typeface="宋体" panose="02010600030101010101" pitchFamily="2" charset="-122"/>
              </a:rPr>
              <a:t>2</a:t>
            </a:r>
            <a:r>
              <a:rPr lang="zh-CN" altLang="en-US" dirty="0">
                <a:solidFill>
                  <a:schemeClr val="tx1"/>
                </a:solidFill>
                <a:latin typeface="宋体" panose="02010600030101010101" pitchFamily="2" charset="-122"/>
                <a:ea typeface="宋体" panose="02010600030101010101" pitchFamily="2" charset="-122"/>
              </a:rPr>
              <a:t>：</a:t>
            </a:r>
            <a:r>
              <a:rPr lang="en-US" altLang="zh-CN" dirty="0">
                <a:solidFill>
                  <a:schemeClr val="tx1"/>
                </a:solidFill>
                <a:latin typeface="宋体" panose="02010600030101010101" pitchFamily="2" charset="-122"/>
                <a:ea typeface="宋体" panose="02010600030101010101" pitchFamily="2" charset="-122"/>
              </a:rPr>
              <a:t>800</a:t>
            </a:r>
            <a:r>
              <a:rPr lang="zh-CN" altLang="en-US" dirty="0">
                <a:solidFill>
                  <a:schemeClr val="tx1"/>
                </a:solidFill>
                <a:latin typeface="宋体" panose="02010600030101010101" pitchFamily="2" charset="-122"/>
                <a:ea typeface="宋体" panose="02010600030101010101" pitchFamily="2" charset="-122"/>
              </a:rPr>
              <a:t>平方米的种鱼的鱼塘</a:t>
            </a:r>
            <a:endParaRPr lang="en-US" dirty="0">
              <a:solidFill>
                <a:schemeClr val="tx1"/>
              </a:solidFill>
              <a:latin typeface="宋体" panose="02010600030101010101" pitchFamily="2" charset="-122"/>
              <a:ea typeface="宋体" panose="02010600030101010101" pitchFamily="2" charset="-122"/>
            </a:endParaRPr>
          </a:p>
        </p:txBody>
      </p:sp>
      <p:sp>
        <p:nvSpPr>
          <p:cNvPr id="5" name="Rectangle 4">
            <a:extLst>
              <a:ext uri="{FF2B5EF4-FFF2-40B4-BE49-F238E27FC236}">
                <a16:creationId xmlns:a16="http://schemas.microsoft.com/office/drawing/2014/main" id="{2ED3A348-6516-5AA8-FDF3-6B729D082E44}"/>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3"/>
          <a:stretch>
            <a:fillRect/>
          </a:stretch>
        </p:blipFill>
        <p:spPr>
          <a:xfrm>
            <a:off x="2035724" y="11151"/>
            <a:ext cx="5072552" cy="6846849"/>
          </a:xfrm>
          <a:prstGeom prst="rect">
            <a:avLst/>
          </a:prstGeom>
        </p:spPr>
      </p:pic>
      <p:sp>
        <p:nvSpPr>
          <p:cNvPr id="3" name="Rectangle 2">
            <a:extLst>
              <a:ext uri="{FF2B5EF4-FFF2-40B4-BE49-F238E27FC236}">
                <a16:creationId xmlns:a16="http://schemas.microsoft.com/office/drawing/2014/main" id="{31D5200C-3848-CE61-17EE-020D3209AC37}"/>
              </a:ext>
            </a:extLst>
          </p:cNvPr>
          <p:cNvSpPr/>
          <p:nvPr/>
        </p:nvSpPr>
        <p:spPr>
          <a:xfrm>
            <a:off x="2035724" y="2207190"/>
            <a:ext cx="5072552" cy="400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b="1" dirty="0">
                <a:solidFill>
                  <a:srgbClr val="006666"/>
                </a:solidFill>
                <a:latin typeface="宋体" panose="02010600030101010101" pitchFamily="2" charset="-122"/>
                <a:ea typeface="宋体" panose="02010600030101010101" pitchFamily="2" charset="-122"/>
              </a:rPr>
              <a:t>表</a:t>
            </a:r>
            <a:r>
              <a:rPr lang="en-US" altLang="zh-CN" b="1" dirty="0">
                <a:solidFill>
                  <a:srgbClr val="006666"/>
                </a:solidFill>
                <a:latin typeface="宋体" panose="02010600030101010101" pitchFamily="2" charset="-122"/>
                <a:ea typeface="宋体" panose="02010600030101010101" pitchFamily="2" charset="-122"/>
              </a:rPr>
              <a:t>1</a:t>
            </a:r>
            <a:r>
              <a:rPr lang="zh-CN" altLang="en-US" b="1" dirty="0">
                <a:solidFill>
                  <a:srgbClr val="006666"/>
                </a:solidFill>
                <a:latin typeface="宋体" panose="02010600030101010101" pitchFamily="2" charset="-122"/>
                <a:ea typeface="宋体" panose="02010600030101010101" pitchFamily="2" charset="-122"/>
              </a:rPr>
              <a:t>：淡水鲨鱼的饲料配方</a:t>
            </a:r>
            <a:endParaRPr lang="en-US" b="1" dirty="0">
              <a:solidFill>
                <a:srgbClr val="006666"/>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09C0E4E1-390B-3D7A-6E9E-BF37EFD93D5D}"/>
              </a:ext>
            </a:extLst>
          </p:cNvPr>
          <p:cNvSpPr/>
          <p:nvPr/>
        </p:nvSpPr>
        <p:spPr>
          <a:xfrm>
            <a:off x="2035724" y="110224"/>
            <a:ext cx="5072552" cy="2158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mn-ea"/>
              </a:rPr>
              <a:t>    </a:t>
            </a:r>
            <a:r>
              <a:rPr lang="zh-CN" altLang="en-US" dirty="0">
                <a:solidFill>
                  <a:schemeClr val="tx1"/>
                </a:solidFill>
                <a:latin typeface="+mn-ea"/>
              </a:rPr>
              <a:t>在饲喂方面，我们对种鱼采用了两种饲料配方，如表</a:t>
            </a:r>
            <a:r>
              <a:rPr lang="en-US" altLang="zh-CN" dirty="0">
                <a:solidFill>
                  <a:schemeClr val="tx1"/>
                </a:solidFill>
                <a:latin typeface="+mn-ea"/>
              </a:rPr>
              <a:t>1</a:t>
            </a:r>
            <a:r>
              <a:rPr lang="zh-CN" altLang="en-US" dirty="0">
                <a:solidFill>
                  <a:schemeClr val="tx1"/>
                </a:solidFill>
                <a:latin typeface="+mn-ea"/>
              </a:rPr>
              <a:t>所示。第一个配方含有 </a:t>
            </a:r>
            <a:r>
              <a:rPr lang="en-US" altLang="zh-CN" dirty="0">
                <a:solidFill>
                  <a:schemeClr val="tx1"/>
                </a:solidFill>
                <a:latin typeface="+mn-ea"/>
              </a:rPr>
              <a:t>30% </a:t>
            </a:r>
            <a:r>
              <a:rPr lang="zh-CN" altLang="en-US" dirty="0">
                <a:solidFill>
                  <a:schemeClr val="tx1"/>
                </a:solidFill>
                <a:latin typeface="+mn-ea"/>
              </a:rPr>
              <a:t>的蛋白质，可在 </a:t>
            </a:r>
            <a:r>
              <a:rPr lang="en-US" altLang="zh-CN" dirty="0">
                <a:solidFill>
                  <a:schemeClr val="tx1"/>
                </a:solidFill>
                <a:latin typeface="+mn-ea"/>
              </a:rPr>
              <a:t>12 </a:t>
            </a:r>
            <a:r>
              <a:rPr lang="zh-CN" altLang="en-US" dirty="0">
                <a:solidFill>
                  <a:schemeClr val="tx1"/>
                </a:solidFill>
                <a:latin typeface="+mn-ea"/>
              </a:rPr>
              <a:t>月至 </a:t>
            </a:r>
            <a:r>
              <a:rPr lang="en-US" altLang="zh-CN" dirty="0">
                <a:solidFill>
                  <a:schemeClr val="tx1"/>
                </a:solidFill>
                <a:latin typeface="+mn-ea"/>
              </a:rPr>
              <a:t>8 </a:t>
            </a:r>
            <a:r>
              <a:rPr lang="zh-CN" altLang="en-US" dirty="0">
                <a:solidFill>
                  <a:schemeClr val="tx1"/>
                </a:solidFill>
                <a:latin typeface="+mn-ea"/>
              </a:rPr>
              <a:t>月期间喂鱼，以帮助刺激</a:t>
            </a:r>
            <a:r>
              <a:rPr lang="zh-CN" altLang="en-US" dirty="0">
                <a:solidFill>
                  <a:schemeClr val="tx1"/>
                </a:solidFill>
                <a:highlight>
                  <a:srgbClr val="FFFF00"/>
                </a:highlight>
                <a:latin typeface="+mn-ea"/>
              </a:rPr>
              <a:t>生殖腺</a:t>
            </a:r>
            <a:r>
              <a:rPr lang="zh-CN" altLang="en-US" dirty="0">
                <a:solidFill>
                  <a:schemeClr val="tx1"/>
                </a:solidFill>
                <a:latin typeface="+mn-ea"/>
              </a:rPr>
              <a:t>。第二种配方仅含</a:t>
            </a:r>
            <a:r>
              <a:rPr lang="en-US" altLang="zh-CN" dirty="0">
                <a:solidFill>
                  <a:schemeClr val="tx1"/>
                </a:solidFill>
                <a:latin typeface="+mn-ea"/>
              </a:rPr>
              <a:t>21%</a:t>
            </a:r>
            <a:r>
              <a:rPr lang="zh-CN" altLang="en-US" dirty="0">
                <a:solidFill>
                  <a:schemeClr val="tx1"/>
                </a:solidFill>
                <a:latin typeface="+mn-ea"/>
              </a:rPr>
              <a:t>蛋白质：用于</a:t>
            </a:r>
            <a:r>
              <a:rPr lang="en-US" altLang="zh-CN" dirty="0">
                <a:solidFill>
                  <a:schemeClr val="tx1"/>
                </a:solidFill>
                <a:latin typeface="+mn-ea"/>
              </a:rPr>
              <a:t>9</a:t>
            </a:r>
            <a:r>
              <a:rPr lang="zh-CN" altLang="en-US" dirty="0">
                <a:solidFill>
                  <a:schemeClr val="tx1"/>
                </a:solidFill>
                <a:latin typeface="+mn-ea"/>
              </a:rPr>
              <a:t>月至</a:t>
            </a:r>
            <a:r>
              <a:rPr lang="en-US" altLang="zh-CN" dirty="0">
                <a:solidFill>
                  <a:schemeClr val="tx1"/>
                </a:solidFill>
                <a:latin typeface="+mn-ea"/>
              </a:rPr>
              <a:t>11</a:t>
            </a:r>
            <a:r>
              <a:rPr lang="zh-CN" altLang="en-US" dirty="0">
                <a:solidFill>
                  <a:schemeClr val="tx1"/>
                </a:solidFill>
                <a:latin typeface="+mn-ea"/>
              </a:rPr>
              <a:t>月喂鱼，以在人工繁殖后，助于鱼的健康状况。上述两种饲料配方的原料利用农名基地现有资源如下表所示</a:t>
            </a:r>
            <a:r>
              <a:rPr lang="zh-CN" altLang="en-US" sz="2000" dirty="0">
                <a:solidFill>
                  <a:schemeClr val="tx1"/>
                </a:solidFill>
                <a:latin typeface="+mn-ea"/>
              </a:rPr>
              <a:t>：</a:t>
            </a:r>
            <a:endParaRPr lang="en-US" sz="2000" dirty="0">
              <a:solidFill>
                <a:schemeClr val="tx1"/>
              </a:solidFill>
              <a:latin typeface="+mn-ea"/>
            </a:endParaRPr>
          </a:p>
        </p:txBody>
      </p:sp>
      <p:sp>
        <p:nvSpPr>
          <p:cNvPr id="5" name="Rectangle 4">
            <a:extLst>
              <a:ext uri="{FF2B5EF4-FFF2-40B4-BE49-F238E27FC236}">
                <a16:creationId xmlns:a16="http://schemas.microsoft.com/office/drawing/2014/main" id="{8156C7D8-6FBC-9D5E-0ED0-D3DF4528850D}"/>
              </a:ext>
            </a:extLst>
          </p:cNvPr>
          <p:cNvSpPr/>
          <p:nvPr/>
        </p:nvSpPr>
        <p:spPr>
          <a:xfrm>
            <a:off x="2035724" y="6165304"/>
            <a:ext cx="5072552"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latin typeface="+mn-ea"/>
              </a:rPr>
              <a:t>注意</a:t>
            </a:r>
            <a:r>
              <a:rPr lang="zh-CN" altLang="en-US" sz="1600" dirty="0">
                <a:solidFill>
                  <a:schemeClr val="tx1"/>
                </a:solidFill>
                <a:latin typeface="+mn-ea"/>
              </a:rPr>
              <a:t>：上表中的饲料原料必须煮熟后才能喂给种鱼吃</a:t>
            </a:r>
            <a:endParaRPr lang="en-US" sz="1600" dirty="0">
              <a:solidFill>
                <a:schemeClr val="tx1"/>
              </a:solidFill>
              <a:latin typeface="+mn-ea"/>
            </a:endParaRPr>
          </a:p>
        </p:txBody>
      </p:sp>
      <p:graphicFrame>
        <p:nvGraphicFramePr>
          <p:cNvPr id="6" name="Table 5">
            <a:extLst>
              <a:ext uri="{FF2B5EF4-FFF2-40B4-BE49-F238E27FC236}">
                <a16:creationId xmlns:a16="http://schemas.microsoft.com/office/drawing/2014/main" id="{22CCCDA1-97E6-4E1F-9F38-636F902653DA}"/>
              </a:ext>
            </a:extLst>
          </p:cNvPr>
          <p:cNvGraphicFramePr>
            <a:graphicFrameLocks noGrp="1"/>
          </p:cNvGraphicFramePr>
          <p:nvPr>
            <p:extLst>
              <p:ext uri="{D42A27DB-BD31-4B8C-83A1-F6EECF244321}">
                <p14:modId xmlns:p14="http://schemas.microsoft.com/office/powerpoint/2010/main" val="1767550652"/>
              </p:ext>
            </p:extLst>
          </p:nvPr>
        </p:nvGraphicFramePr>
        <p:xfrm>
          <a:off x="2035724" y="2607708"/>
          <a:ext cx="5072552" cy="3557595"/>
        </p:xfrm>
        <a:graphic>
          <a:graphicData uri="http://schemas.openxmlformats.org/drawingml/2006/table">
            <a:tbl>
              <a:tblPr firstRow="1" bandRow="1">
                <a:tableStyleId>{5940675A-B579-460E-94D1-54222C63F5DA}</a:tableStyleId>
              </a:tblPr>
              <a:tblGrid>
                <a:gridCol w="2032220">
                  <a:extLst>
                    <a:ext uri="{9D8B030D-6E8A-4147-A177-3AD203B41FA5}">
                      <a16:colId xmlns:a16="http://schemas.microsoft.com/office/drawing/2014/main" val="571816402"/>
                    </a:ext>
                  </a:extLst>
                </a:gridCol>
                <a:gridCol w="1584176">
                  <a:extLst>
                    <a:ext uri="{9D8B030D-6E8A-4147-A177-3AD203B41FA5}">
                      <a16:colId xmlns:a16="http://schemas.microsoft.com/office/drawing/2014/main" val="1198099757"/>
                    </a:ext>
                  </a:extLst>
                </a:gridCol>
                <a:gridCol w="1456156">
                  <a:extLst>
                    <a:ext uri="{9D8B030D-6E8A-4147-A177-3AD203B41FA5}">
                      <a16:colId xmlns:a16="http://schemas.microsoft.com/office/drawing/2014/main" val="450064205"/>
                    </a:ext>
                  </a:extLst>
                </a:gridCol>
              </a:tblGrid>
              <a:tr h="620424">
                <a:tc>
                  <a:txBody>
                    <a:bodyPr/>
                    <a:lstStyle/>
                    <a:p>
                      <a:pPr algn="ctr"/>
                      <a:r>
                        <a:rPr lang="zh-CN" altLang="en-US" sz="1600" dirty="0"/>
                        <a:t>配料成分</a:t>
                      </a:r>
                      <a:endParaRPr lang="en-US" sz="1600" dirty="0"/>
                    </a:p>
                  </a:txBody>
                  <a:tcPr>
                    <a:solidFill>
                      <a:schemeClr val="bg1"/>
                    </a:solidFill>
                  </a:tcPr>
                </a:tc>
                <a:tc>
                  <a:txBody>
                    <a:bodyPr/>
                    <a:lstStyle/>
                    <a:p>
                      <a:pPr algn="ctr"/>
                      <a:r>
                        <a:rPr lang="zh-CN" altLang="en-US" sz="1600" dirty="0"/>
                        <a:t>第一种配方配料（百分比）</a:t>
                      </a:r>
                      <a:endParaRPr lang="en-US" sz="1600" dirty="0"/>
                    </a:p>
                  </a:txBody>
                  <a:tcPr>
                    <a:solidFill>
                      <a:schemeClr val="bg1"/>
                    </a:solidFill>
                  </a:tcPr>
                </a:tc>
                <a:tc>
                  <a:txBody>
                    <a:bodyPr/>
                    <a:lstStyle/>
                    <a:p>
                      <a:pPr algn="ctr"/>
                      <a:r>
                        <a:rPr lang="zh-CN" altLang="en-US" sz="1600" dirty="0"/>
                        <a:t>第二种配方配料（百分比）</a:t>
                      </a:r>
                      <a:endParaRPr lang="en-US" sz="1600" dirty="0"/>
                    </a:p>
                  </a:txBody>
                  <a:tcPr>
                    <a:solidFill>
                      <a:schemeClr val="bg1"/>
                    </a:solidFill>
                  </a:tcPr>
                </a:tc>
                <a:extLst>
                  <a:ext uri="{0D108BD9-81ED-4DB2-BD59-A6C34878D82A}">
                    <a16:rowId xmlns:a16="http://schemas.microsoft.com/office/drawing/2014/main" val="3939731275"/>
                  </a:ext>
                </a:extLst>
              </a:tr>
              <a:tr h="601173">
                <a:tc>
                  <a:txBody>
                    <a:bodyPr/>
                    <a:lstStyle/>
                    <a:p>
                      <a:pPr algn="l"/>
                      <a:r>
                        <a:rPr lang="zh-CN" altLang="en-US" sz="1600" dirty="0"/>
                        <a:t>鱼粉（</a:t>
                      </a:r>
                      <a:r>
                        <a:rPr lang="en-US" altLang="zh-CN" sz="1600" dirty="0"/>
                        <a:t>50%</a:t>
                      </a:r>
                      <a:r>
                        <a:rPr lang="zh-CN" altLang="en-US" sz="1600" dirty="0"/>
                        <a:t>蛋白质）</a:t>
                      </a:r>
                      <a:endParaRPr lang="en-US" sz="1600" dirty="0"/>
                    </a:p>
                  </a:txBody>
                  <a:tcPr>
                    <a:solidFill>
                      <a:schemeClr val="bg1"/>
                    </a:solidFill>
                  </a:tcPr>
                </a:tc>
                <a:tc>
                  <a:txBody>
                    <a:bodyPr/>
                    <a:lstStyle/>
                    <a:p>
                      <a:pPr algn="ctr"/>
                      <a:r>
                        <a:rPr lang="en-US" sz="1600" dirty="0"/>
                        <a:t>40</a:t>
                      </a:r>
                    </a:p>
                  </a:txBody>
                  <a:tcPr>
                    <a:solidFill>
                      <a:schemeClr val="bg1"/>
                    </a:solidFill>
                  </a:tcPr>
                </a:tc>
                <a:tc>
                  <a:txBody>
                    <a:bodyPr/>
                    <a:lstStyle/>
                    <a:p>
                      <a:pPr algn="ctr"/>
                      <a:r>
                        <a:rPr lang="en-US" sz="1600" dirty="0"/>
                        <a:t>25</a:t>
                      </a:r>
                    </a:p>
                  </a:txBody>
                  <a:tcPr>
                    <a:solidFill>
                      <a:schemeClr val="bg1"/>
                    </a:solidFill>
                  </a:tcPr>
                </a:tc>
                <a:extLst>
                  <a:ext uri="{0D108BD9-81ED-4DB2-BD59-A6C34878D82A}">
                    <a16:rowId xmlns:a16="http://schemas.microsoft.com/office/drawing/2014/main" val="2880031514"/>
                  </a:ext>
                </a:extLst>
              </a:tr>
              <a:tr h="601173">
                <a:tc>
                  <a:txBody>
                    <a:bodyPr/>
                    <a:lstStyle/>
                    <a:p>
                      <a:pPr algn="l"/>
                      <a:r>
                        <a:rPr lang="zh-CN" altLang="en-US" sz="1600" dirty="0"/>
                        <a:t>颗粒饲料</a:t>
                      </a:r>
                      <a:r>
                        <a:rPr lang="en-US" altLang="zh-CN" sz="1600" dirty="0"/>
                        <a:t>(30%</a:t>
                      </a:r>
                      <a:r>
                        <a:rPr lang="zh-CN" altLang="en-US" sz="1600" dirty="0"/>
                        <a:t>蛋白质）</a:t>
                      </a:r>
                      <a:endParaRPr lang="en-US" sz="1600" dirty="0"/>
                    </a:p>
                  </a:txBody>
                  <a:tcPr>
                    <a:solidFill>
                      <a:schemeClr val="bg1"/>
                    </a:solidFill>
                  </a:tcPr>
                </a:tc>
                <a:tc>
                  <a:txBody>
                    <a:bodyPr/>
                    <a:lstStyle/>
                    <a:p>
                      <a:pPr algn="ctr"/>
                      <a:r>
                        <a:rPr lang="en-US" sz="1600" dirty="0"/>
                        <a:t>20</a:t>
                      </a:r>
                    </a:p>
                  </a:txBody>
                  <a:tcPr>
                    <a:solidFill>
                      <a:schemeClr val="bg1"/>
                    </a:solidFill>
                  </a:tcPr>
                </a:tc>
                <a:tc>
                  <a:txBody>
                    <a:bodyPr/>
                    <a:lstStyle/>
                    <a:p>
                      <a:pPr algn="ctr"/>
                      <a:r>
                        <a:rPr lang="en-US" sz="1600" dirty="0"/>
                        <a:t>0</a:t>
                      </a:r>
                    </a:p>
                  </a:txBody>
                  <a:tcPr>
                    <a:solidFill>
                      <a:schemeClr val="bg1"/>
                    </a:solidFill>
                  </a:tcPr>
                </a:tc>
                <a:extLst>
                  <a:ext uri="{0D108BD9-81ED-4DB2-BD59-A6C34878D82A}">
                    <a16:rowId xmlns:a16="http://schemas.microsoft.com/office/drawing/2014/main" val="215072707"/>
                  </a:ext>
                </a:extLst>
              </a:tr>
              <a:tr h="371467">
                <a:tc>
                  <a:txBody>
                    <a:bodyPr/>
                    <a:lstStyle/>
                    <a:p>
                      <a:pPr algn="l"/>
                      <a:r>
                        <a:rPr lang="zh-CN" altLang="en-US" sz="1600" dirty="0"/>
                        <a:t>麸皮</a:t>
                      </a:r>
                      <a:endParaRPr lang="en-US" sz="1600" dirty="0"/>
                    </a:p>
                  </a:txBody>
                  <a:tcPr>
                    <a:solidFill>
                      <a:schemeClr val="bg1"/>
                    </a:solidFill>
                  </a:tcPr>
                </a:tc>
                <a:tc>
                  <a:txBody>
                    <a:bodyPr/>
                    <a:lstStyle/>
                    <a:p>
                      <a:pPr algn="ctr"/>
                      <a:r>
                        <a:rPr lang="en-US" sz="1600" dirty="0"/>
                        <a:t>28</a:t>
                      </a:r>
                    </a:p>
                  </a:txBody>
                  <a:tcPr>
                    <a:solidFill>
                      <a:schemeClr val="bg1"/>
                    </a:solidFill>
                  </a:tcPr>
                </a:tc>
                <a:tc>
                  <a:txBody>
                    <a:bodyPr/>
                    <a:lstStyle/>
                    <a:p>
                      <a:pPr algn="ctr"/>
                      <a:r>
                        <a:rPr lang="en-US" sz="1600" dirty="0"/>
                        <a:t>63</a:t>
                      </a:r>
                    </a:p>
                  </a:txBody>
                  <a:tcPr>
                    <a:solidFill>
                      <a:schemeClr val="bg1"/>
                    </a:solidFill>
                  </a:tcPr>
                </a:tc>
                <a:extLst>
                  <a:ext uri="{0D108BD9-81ED-4DB2-BD59-A6C34878D82A}">
                    <a16:rowId xmlns:a16="http://schemas.microsoft.com/office/drawing/2014/main" val="863211372"/>
                  </a:ext>
                </a:extLst>
              </a:tr>
              <a:tr h="371467">
                <a:tc>
                  <a:txBody>
                    <a:bodyPr/>
                    <a:lstStyle/>
                    <a:p>
                      <a:pPr algn="l"/>
                      <a:r>
                        <a:rPr lang="zh-CN" altLang="en-US" sz="1600" dirty="0"/>
                        <a:t>大米</a:t>
                      </a:r>
                      <a:endParaRPr lang="en-US" sz="1600" dirty="0"/>
                    </a:p>
                  </a:txBody>
                  <a:tcPr>
                    <a:solidFill>
                      <a:schemeClr val="bg1"/>
                    </a:solidFill>
                  </a:tcPr>
                </a:tc>
                <a:tc>
                  <a:txBody>
                    <a:bodyPr/>
                    <a:lstStyle/>
                    <a:p>
                      <a:pPr algn="ctr"/>
                      <a:r>
                        <a:rPr lang="en-US" sz="1600" dirty="0"/>
                        <a:t>10</a:t>
                      </a:r>
                    </a:p>
                  </a:txBody>
                  <a:tcPr>
                    <a:solidFill>
                      <a:schemeClr val="bg1"/>
                    </a:solidFill>
                  </a:tcPr>
                </a:tc>
                <a:tc>
                  <a:txBody>
                    <a:bodyPr/>
                    <a:lstStyle/>
                    <a:p>
                      <a:pPr algn="ctr"/>
                      <a:r>
                        <a:rPr lang="en-US" sz="1600" dirty="0"/>
                        <a:t>10</a:t>
                      </a:r>
                    </a:p>
                  </a:txBody>
                  <a:tcPr>
                    <a:solidFill>
                      <a:schemeClr val="bg1"/>
                    </a:solidFill>
                  </a:tcPr>
                </a:tc>
                <a:extLst>
                  <a:ext uri="{0D108BD9-81ED-4DB2-BD59-A6C34878D82A}">
                    <a16:rowId xmlns:a16="http://schemas.microsoft.com/office/drawing/2014/main" val="3023608546"/>
                  </a:ext>
                </a:extLst>
              </a:tr>
              <a:tr h="371467">
                <a:tc>
                  <a:txBody>
                    <a:bodyPr/>
                    <a:lstStyle/>
                    <a:p>
                      <a:pPr algn="l"/>
                      <a:r>
                        <a:rPr lang="zh-CN" altLang="en-US" sz="1600" dirty="0"/>
                        <a:t>维生素</a:t>
                      </a:r>
                      <a:r>
                        <a:rPr lang="en-US" altLang="zh-CN" sz="1600" dirty="0"/>
                        <a:t>E</a:t>
                      </a:r>
                      <a:endParaRPr lang="en-US" sz="1600" dirty="0"/>
                    </a:p>
                  </a:txBody>
                  <a:tcPr>
                    <a:solidFill>
                      <a:schemeClr val="bg1"/>
                    </a:solidFill>
                  </a:tcPr>
                </a:tc>
                <a:tc>
                  <a:txBody>
                    <a:bodyPr/>
                    <a:lstStyle/>
                    <a:p>
                      <a:pPr algn="ctr"/>
                      <a:r>
                        <a:rPr lang="en-US" sz="1600" dirty="0"/>
                        <a:t>2</a:t>
                      </a:r>
                    </a:p>
                  </a:txBody>
                  <a:tcPr>
                    <a:solidFill>
                      <a:schemeClr val="bg1"/>
                    </a:solidFill>
                  </a:tcPr>
                </a:tc>
                <a:tc>
                  <a:txBody>
                    <a:bodyPr/>
                    <a:lstStyle/>
                    <a:p>
                      <a:pPr algn="ctr"/>
                      <a:r>
                        <a:rPr lang="en-US" sz="1600" dirty="0"/>
                        <a:t>0</a:t>
                      </a:r>
                    </a:p>
                  </a:txBody>
                  <a:tcPr>
                    <a:solidFill>
                      <a:schemeClr val="bg1"/>
                    </a:solidFill>
                  </a:tcPr>
                </a:tc>
                <a:extLst>
                  <a:ext uri="{0D108BD9-81ED-4DB2-BD59-A6C34878D82A}">
                    <a16:rowId xmlns:a16="http://schemas.microsoft.com/office/drawing/2014/main" val="3499337094"/>
                  </a:ext>
                </a:extLst>
              </a:tr>
              <a:tr h="620424">
                <a:tc>
                  <a:txBody>
                    <a:bodyPr/>
                    <a:lstStyle/>
                    <a:p>
                      <a:pPr algn="l"/>
                      <a:r>
                        <a:rPr lang="zh-CN" altLang="en-US" sz="1600" b="0" i="0" dirty="0">
                          <a:solidFill>
                            <a:schemeClr val="tx1"/>
                          </a:solidFill>
                          <a:effectLst/>
                          <a:latin typeface="+mn-lt"/>
                          <a:ea typeface="+mn-ea"/>
                          <a:cs typeface="+mn-cs"/>
                        </a:rPr>
                        <a:t>维生素预混料（</a:t>
                      </a:r>
                      <a:r>
                        <a:rPr lang="en-US" altLang="zh-CN" sz="1600" b="0" i="0" dirty="0">
                          <a:solidFill>
                            <a:schemeClr val="tx1"/>
                          </a:solidFill>
                          <a:effectLst/>
                          <a:latin typeface="+mn-lt"/>
                          <a:ea typeface="+mn-ea"/>
                          <a:cs typeface="+mn-cs"/>
                        </a:rPr>
                        <a:t>Premix</a:t>
                      </a:r>
                      <a:r>
                        <a:rPr lang="zh-CN" altLang="en-US" sz="1600" b="0" i="0" dirty="0">
                          <a:solidFill>
                            <a:schemeClr val="tx1"/>
                          </a:solidFill>
                          <a:effectLst/>
                          <a:latin typeface="+mn-lt"/>
                          <a:ea typeface="+mn-ea"/>
                          <a:cs typeface="+mn-cs"/>
                        </a:rPr>
                        <a:t>）</a:t>
                      </a:r>
                      <a:endParaRPr lang="en-US" sz="1600" dirty="0"/>
                    </a:p>
                  </a:txBody>
                  <a:tcPr>
                    <a:solidFill>
                      <a:schemeClr val="bg1"/>
                    </a:solidFill>
                  </a:tcPr>
                </a:tc>
                <a:tc>
                  <a:txBody>
                    <a:bodyPr/>
                    <a:lstStyle/>
                    <a:p>
                      <a:pPr algn="ctr"/>
                      <a:r>
                        <a:rPr lang="en-US" sz="1600" dirty="0"/>
                        <a:t>0</a:t>
                      </a:r>
                    </a:p>
                  </a:txBody>
                  <a:tcPr>
                    <a:solidFill>
                      <a:schemeClr val="bg1"/>
                    </a:solidFill>
                  </a:tcPr>
                </a:tc>
                <a:tc>
                  <a:txBody>
                    <a:bodyPr/>
                    <a:lstStyle/>
                    <a:p>
                      <a:pPr algn="ctr"/>
                      <a:r>
                        <a:rPr lang="en-US" sz="1600" dirty="0"/>
                        <a:t>2</a:t>
                      </a:r>
                    </a:p>
                  </a:txBody>
                  <a:tcPr>
                    <a:solidFill>
                      <a:schemeClr val="bg1"/>
                    </a:solidFill>
                  </a:tcPr>
                </a:tc>
                <a:extLst>
                  <a:ext uri="{0D108BD9-81ED-4DB2-BD59-A6C34878D82A}">
                    <a16:rowId xmlns:a16="http://schemas.microsoft.com/office/drawing/2014/main" val="2682448313"/>
                  </a:ext>
                </a:extLst>
              </a:tr>
            </a:tbl>
          </a:graphicData>
        </a:graphic>
      </p:graphicFrame>
      <p:sp>
        <p:nvSpPr>
          <p:cNvPr id="7" name="Rectangle 6">
            <a:extLst>
              <a:ext uri="{FF2B5EF4-FFF2-40B4-BE49-F238E27FC236}">
                <a16:creationId xmlns:a16="http://schemas.microsoft.com/office/drawing/2014/main" id="{7D39EE4E-B9B6-D572-D8E4-3663A9286040}"/>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035724" y="0"/>
          <a:ext cx="7108276" cy="6877050"/>
          <a:chOff x="2035724" y="0"/>
          <a:chExt cx="7108276" cy="6877050"/>
        </a:xfrm>
      </p:grpSpPr>
      <p:pic>
        <p:nvPicPr>
          <p:cNvPr id="2" name="Slide"/>
          <p:cNvPicPr>
            <a:picLocks noChangeAspect="1"/>
          </p:cNvPicPr>
          <p:nvPr/>
        </p:nvPicPr>
        <p:blipFill>
          <a:blip r:embed="rId2"/>
          <a:stretch>
            <a:fillRect/>
          </a:stretch>
        </p:blipFill>
        <p:spPr>
          <a:xfrm>
            <a:off x="2035724" y="0"/>
            <a:ext cx="5072552" cy="6877050"/>
          </a:xfrm>
          <a:prstGeom prst="rect">
            <a:avLst/>
          </a:prstGeom>
        </p:spPr>
      </p:pic>
      <p:sp>
        <p:nvSpPr>
          <p:cNvPr id="3" name="Rectangle 2">
            <a:extLst>
              <a:ext uri="{FF2B5EF4-FFF2-40B4-BE49-F238E27FC236}">
                <a16:creationId xmlns:a16="http://schemas.microsoft.com/office/drawing/2014/main" id="{5395B783-D205-E323-DA47-8F25E84C99A5}"/>
              </a:ext>
            </a:extLst>
          </p:cNvPr>
          <p:cNvSpPr/>
          <p:nvPr/>
        </p:nvSpPr>
        <p:spPr>
          <a:xfrm>
            <a:off x="1403648" y="188640"/>
            <a:ext cx="6336704" cy="13864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CN" altLang="en-US" sz="2000" dirty="0">
                <a:solidFill>
                  <a:schemeClr val="tx1"/>
                </a:solidFill>
                <a:latin typeface="宋体" panose="02010600030101010101" pitchFamily="2" charset="-122"/>
                <a:ea typeface="宋体" panose="02010600030101010101" pitchFamily="2" charset="-122"/>
              </a:rPr>
              <a:t>    首先，将大米用水煮成粘性物质。然后加入颗粒饲料，煮至变软。接下来，我们添加鱼粉和麸皮，最后在食物冷时添加维生素。最后，我们得到煮熟的食物，而且重量加倍。</a:t>
            </a:r>
            <a:endParaRPr lang="en-US" sz="2000"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B243D2E9-1456-0924-9960-248851D95D50}"/>
              </a:ext>
            </a:extLst>
          </p:cNvPr>
          <p:cNvSpPr/>
          <p:nvPr/>
        </p:nvSpPr>
        <p:spPr>
          <a:xfrm>
            <a:off x="1403648" y="1565597"/>
            <a:ext cx="6336704" cy="48877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sz="2400" b="1" dirty="0">
                <a:solidFill>
                  <a:srgbClr val="3333CC"/>
                </a:solidFill>
                <a:latin typeface="宋体" panose="02010600030101010101" pitchFamily="2" charset="-122"/>
                <a:ea typeface="宋体" panose="02010600030101010101" pitchFamily="2" charset="-122"/>
              </a:rPr>
              <a:t>2.</a:t>
            </a:r>
            <a:r>
              <a:rPr lang="zh-CN" altLang="en-US" sz="2400" b="1" dirty="0">
                <a:solidFill>
                  <a:srgbClr val="3333CC"/>
                </a:solidFill>
                <a:latin typeface="宋体" panose="02010600030101010101" pitchFamily="2" charset="-122"/>
                <a:ea typeface="宋体" panose="02010600030101010101" pitchFamily="2" charset="-122"/>
              </a:rPr>
              <a:t>鱼池的准备</a:t>
            </a:r>
            <a:endParaRPr lang="en-US" altLang="zh-CN" sz="2400" b="1" dirty="0">
              <a:solidFill>
                <a:srgbClr val="3333CC"/>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我们准备</a:t>
            </a:r>
            <a:r>
              <a:rPr lang="en-US" altLang="zh-CN" sz="2000" dirty="0">
                <a:solidFill>
                  <a:schemeClr val="tx1"/>
                </a:solidFill>
                <a:latin typeface="宋体" panose="02010600030101010101" pitchFamily="2" charset="-122"/>
                <a:ea typeface="宋体" panose="02010600030101010101" pitchFamily="2" charset="-122"/>
              </a:rPr>
              <a:t>800</a:t>
            </a:r>
            <a:r>
              <a:rPr lang="zh-CN" altLang="en-US" sz="2000" dirty="0">
                <a:solidFill>
                  <a:schemeClr val="tx1"/>
                </a:solidFill>
                <a:latin typeface="宋体" panose="02010600030101010101" pitchFamily="2" charset="-122"/>
                <a:ea typeface="宋体" panose="02010600030101010101" pitchFamily="2" charset="-122"/>
              </a:rPr>
              <a:t>平方米至</a:t>
            </a:r>
            <a:r>
              <a:rPr lang="en-US" altLang="zh-CN" sz="2000" dirty="0">
                <a:solidFill>
                  <a:schemeClr val="tx1"/>
                </a:solidFill>
                <a:latin typeface="宋体" panose="02010600030101010101" pitchFamily="2" charset="-122"/>
                <a:ea typeface="宋体" panose="02010600030101010101" pitchFamily="2" charset="-122"/>
              </a:rPr>
              <a:t>1,900</a:t>
            </a:r>
            <a:r>
              <a:rPr lang="zh-CN" altLang="en-US" sz="2000" dirty="0">
                <a:solidFill>
                  <a:schemeClr val="tx1"/>
                </a:solidFill>
                <a:latin typeface="宋体" panose="02010600030101010101" pitchFamily="2" charset="-122"/>
                <a:ea typeface="宋体" panose="02010600030101010101" pitchFamily="2" charset="-122"/>
              </a:rPr>
              <a:t>平方米、水深</a:t>
            </a:r>
            <a:r>
              <a:rPr lang="en-US" altLang="zh-CN" sz="2000" dirty="0">
                <a:solidFill>
                  <a:schemeClr val="tx1"/>
                </a:solidFill>
                <a:latin typeface="宋体" panose="02010600030101010101" pitchFamily="2" charset="-122"/>
                <a:ea typeface="宋体" panose="02010600030101010101" pitchFamily="2" charset="-122"/>
              </a:rPr>
              <a:t>1.5</a:t>
            </a:r>
            <a:r>
              <a:rPr lang="zh-CN" altLang="en-US" sz="2000" dirty="0">
                <a:solidFill>
                  <a:schemeClr val="tx1"/>
                </a:solidFill>
                <a:latin typeface="宋体" panose="02010600030101010101" pitchFamily="2" charset="-122"/>
                <a:ea typeface="宋体" panose="02010600030101010101" pitchFamily="2" charset="-122"/>
              </a:rPr>
              <a:t>米的鱼塘，用于饲养淡水鲨鱼（</a:t>
            </a:r>
            <a:r>
              <a:rPr lang="en-US" altLang="zh-CN" sz="2000" dirty="0">
                <a:solidFill>
                  <a:schemeClr val="tx1"/>
                </a:solidFill>
                <a:latin typeface="宋体" panose="02010600030101010101" pitchFamily="2" charset="-122"/>
                <a:ea typeface="宋体" panose="02010600030101010101" pitchFamily="2" charset="-122"/>
              </a:rPr>
              <a:t>P. </a:t>
            </a:r>
            <a:r>
              <a:rPr lang="en-US" altLang="zh-CN" sz="2000" dirty="0" err="1">
                <a:solidFill>
                  <a:schemeClr val="tx1"/>
                </a:solidFill>
                <a:latin typeface="宋体" panose="02010600030101010101" pitchFamily="2" charset="-122"/>
                <a:ea typeface="宋体" panose="02010600030101010101" pitchFamily="2" charset="-122"/>
              </a:rPr>
              <a:t>hypophthal-mus</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孵化期的幼鱼。至于喂养幼鱼的池塘大小，我们建议使用面积大的池塘，因为它可以一次容纳大量的幼鱼，可以减少饲料费用，并节省很多时间，胜于多个小池塘的管理。</a:t>
            </a:r>
            <a:endParaRPr lang="en-US" altLang="zh-CN" sz="2000" dirty="0">
              <a:solidFill>
                <a:schemeClr val="tx1"/>
              </a:solidFill>
              <a:latin typeface="宋体" panose="02010600030101010101" pitchFamily="2" charset="-122"/>
              <a:ea typeface="宋体" panose="02010600030101010101" pitchFamily="2" charset="-122"/>
            </a:endParaRPr>
          </a:p>
          <a:p>
            <a:r>
              <a:rPr lang="zh-CN" altLang="en-US" sz="2000" dirty="0">
                <a:solidFill>
                  <a:schemeClr val="tx1"/>
                </a:solidFill>
                <a:latin typeface="宋体" panose="02010600030101010101" pitchFamily="2" charset="-122"/>
                <a:ea typeface="宋体" panose="02010600030101010101" pitchFamily="2" charset="-122"/>
              </a:rPr>
              <a:t>    在放置幼鱼之前，我们必须将池塘中水的抽干净，然后每平方米池塘挥洒</a:t>
            </a:r>
            <a:r>
              <a:rPr lang="en-US" altLang="zh-CN" sz="2000" dirty="0">
                <a:solidFill>
                  <a:schemeClr val="tx1"/>
                </a:solidFill>
                <a:latin typeface="宋体" panose="02010600030101010101" pitchFamily="2" charset="-122"/>
                <a:ea typeface="宋体" panose="02010600030101010101" pitchFamily="2" charset="-122"/>
              </a:rPr>
              <a:t>10</a:t>
            </a:r>
            <a:r>
              <a:rPr lang="zh-CN" altLang="en-US" sz="2000" dirty="0">
                <a:solidFill>
                  <a:schemeClr val="tx1"/>
                </a:solidFill>
                <a:latin typeface="宋体" panose="02010600030101010101" pitchFamily="2" charset="-122"/>
                <a:ea typeface="宋体" panose="02010600030101010101" pitchFamily="2" charset="-122"/>
              </a:rPr>
              <a:t>克石灰，然后将池塘晒干燥</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至</a:t>
            </a:r>
            <a:r>
              <a:rPr lang="en-US" altLang="zh-CN" sz="2000" dirty="0">
                <a:solidFill>
                  <a:schemeClr val="tx1"/>
                </a:solidFill>
                <a:latin typeface="宋体" panose="02010600030101010101" pitchFamily="2" charset="-122"/>
                <a:ea typeface="宋体" panose="02010600030101010101" pitchFamily="2" charset="-122"/>
              </a:rPr>
              <a:t>2</a:t>
            </a:r>
            <a:r>
              <a:rPr lang="zh-CN" altLang="en-US" sz="2000" dirty="0">
                <a:solidFill>
                  <a:schemeClr val="tx1"/>
                </a:solidFill>
                <a:latin typeface="宋体" panose="02010600030101010101" pitchFamily="2" charset="-122"/>
                <a:ea typeface="宋体" panose="02010600030101010101" pitchFamily="2" charset="-122"/>
              </a:rPr>
              <a:t>周时间，以杀死引起鱼类生病的细菌，并改善池塘底部的土质。</a:t>
            </a:r>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rPr>
              <a:t>饲养鱼苗前的这种准备工作有助于预防孵化阶段可能发生的各种疾病。给种鱼注射激素的前一天，我们要向准备好的池塘中加</a:t>
            </a:r>
            <a:r>
              <a:rPr lang="en-US" altLang="zh-CN" sz="2000" dirty="0">
                <a:solidFill>
                  <a:schemeClr val="tx1"/>
                </a:solidFill>
                <a:latin typeface="宋体" panose="02010600030101010101" pitchFamily="2" charset="-122"/>
                <a:ea typeface="宋体" panose="02010600030101010101" pitchFamily="2" charset="-122"/>
              </a:rPr>
              <a:t>80%</a:t>
            </a:r>
            <a:r>
              <a:rPr lang="zh-CN" altLang="en-US" sz="2000" dirty="0">
                <a:solidFill>
                  <a:schemeClr val="tx1"/>
                </a:solidFill>
                <a:latin typeface="宋体" panose="02010600030101010101" pitchFamily="2" charset="-122"/>
                <a:ea typeface="宋体" panose="02010600030101010101" pitchFamily="2" charset="-122"/>
              </a:rPr>
              <a:t>以上的水，然后挥洒</a:t>
            </a:r>
            <a:r>
              <a:rPr lang="en-US" altLang="zh-CN" sz="2000" dirty="0">
                <a:solidFill>
                  <a:schemeClr val="tx1"/>
                </a:solidFill>
                <a:latin typeface="宋体" panose="02010600030101010101" pitchFamily="2" charset="-122"/>
                <a:ea typeface="宋体" panose="02010600030101010101" pitchFamily="2" charset="-122"/>
              </a:rPr>
              <a:t>100</a:t>
            </a:r>
            <a:r>
              <a:rPr lang="zh-CN" altLang="en-US" sz="2000" dirty="0">
                <a:solidFill>
                  <a:schemeClr val="tx1"/>
                </a:solidFill>
                <a:latin typeface="宋体" panose="02010600030101010101" pitchFamily="2" charset="-122"/>
                <a:ea typeface="宋体" panose="02010600030101010101" pitchFamily="2" charset="-122"/>
              </a:rPr>
              <a:t>克磷酸二铵（</a:t>
            </a:r>
            <a:r>
              <a:rPr lang="en-US" altLang="zh-CN" sz="2000" dirty="0">
                <a:solidFill>
                  <a:schemeClr val="tx1"/>
                </a:solidFill>
                <a:latin typeface="宋体" panose="02010600030101010101" pitchFamily="2" charset="-122"/>
                <a:ea typeface="宋体" panose="02010600030101010101" pitchFamily="2" charset="-122"/>
              </a:rPr>
              <a:t>DAP</a:t>
            </a:r>
            <a:r>
              <a:rPr lang="zh-CN" altLang="en-US" sz="2000" dirty="0">
                <a:solidFill>
                  <a:schemeClr val="tx1"/>
                </a:solidFill>
                <a:latin typeface="宋体" panose="02010600030101010101" pitchFamily="2" charset="-122"/>
                <a:ea typeface="宋体" panose="02010600030101010101" pitchFamily="2" charset="-122"/>
              </a:rPr>
              <a:t>肥料）</a:t>
            </a:r>
            <a:r>
              <a:rPr lang="en-US" altLang="zh-CN" sz="2000" dirty="0">
                <a:solidFill>
                  <a:schemeClr val="tx1"/>
                </a:solidFill>
                <a:latin typeface="宋体" panose="02010600030101010101" pitchFamily="2" charset="-122"/>
                <a:ea typeface="宋体" panose="02010600030101010101" pitchFamily="2" charset="-122"/>
              </a:rPr>
              <a:t>100</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8</a:t>
            </a:r>
            <a:r>
              <a:rPr lang="zh-CN" altLang="en-US" sz="2000" dirty="0">
                <a:solidFill>
                  <a:schemeClr val="tx1"/>
                </a:solidFill>
                <a:latin typeface="宋体" panose="02010600030101010101" pitchFamily="2" charset="-122"/>
                <a:ea typeface="宋体" panose="02010600030101010101" pitchFamily="2" charset="-122"/>
              </a:rPr>
              <a:t>克麸皮，</a:t>
            </a:r>
            <a:r>
              <a:rPr lang="en-US" altLang="zh-CN" sz="2000" dirty="0">
                <a:solidFill>
                  <a:schemeClr val="tx1"/>
                </a:solidFill>
                <a:latin typeface="宋体" panose="02010600030101010101" pitchFamily="2" charset="-122"/>
                <a:ea typeface="宋体" panose="02010600030101010101" pitchFamily="2" charset="-122"/>
              </a:rPr>
              <a:t>4</a:t>
            </a:r>
            <a:r>
              <a:rPr lang="zh-CN" altLang="en-US" sz="2000" dirty="0">
                <a:solidFill>
                  <a:schemeClr val="tx1"/>
                </a:solidFill>
                <a:latin typeface="宋体" panose="02010600030101010101" pitchFamily="2" charset="-122"/>
                <a:ea typeface="宋体" panose="02010600030101010101" pitchFamily="2" charset="-122"/>
              </a:rPr>
              <a:t>克鱼粉，</a:t>
            </a:r>
            <a:r>
              <a:rPr lang="en-US" altLang="zh-CN" sz="2000" dirty="0">
                <a:solidFill>
                  <a:schemeClr val="tx1"/>
                </a:solidFill>
                <a:latin typeface="宋体" panose="02010600030101010101" pitchFamily="2" charset="-122"/>
                <a:ea typeface="宋体" panose="02010600030101010101" pitchFamily="2" charset="-122"/>
              </a:rPr>
              <a:t>4</a:t>
            </a:r>
            <a:r>
              <a:rPr lang="zh-CN" altLang="en-US" sz="2000" dirty="0">
                <a:solidFill>
                  <a:schemeClr val="tx1"/>
                </a:solidFill>
                <a:latin typeface="宋体" panose="02010600030101010101" pitchFamily="2" charset="-122"/>
                <a:ea typeface="宋体" panose="02010600030101010101" pitchFamily="2" charset="-122"/>
              </a:rPr>
              <a:t>克豆粉</a:t>
            </a:r>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平方米。</a:t>
            </a:r>
            <a:r>
              <a:rPr lang="en-US" altLang="zh-CN" sz="2000" dirty="0">
                <a:solidFill>
                  <a:schemeClr val="tx1"/>
                </a:solidFill>
                <a:latin typeface="宋体" panose="02010600030101010101" pitchFamily="2" charset="-122"/>
                <a:ea typeface="宋体" panose="02010600030101010101" pitchFamily="2" charset="-122"/>
              </a:rPr>
              <a:t>2</a:t>
            </a:r>
            <a:r>
              <a:rPr lang="zh-CN" altLang="en-US" sz="2000" dirty="0">
                <a:solidFill>
                  <a:schemeClr val="tx1"/>
                </a:solidFill>
                <a:latin typeface="宋体" panose="02010600030101010101" pitchFamily="2" charset="-122"/>
                <a:ea typeface="宋体" panose="02010600030101010101" pitchFamily="2" charset="-122"/>
              </a:rPr>
              <a:t>到</a:t>
            </a:r>
            <a:r>
              <a:rPr lang="en-US" altLang="zh-CN" sz="2000" dirty="0">
                <a:solidFill>
                  <a:schemeClr val="tx1"/>
                </a:solidFill>
                <a:latin typeface="宋体" panose="02010600030101010101" pitchFamily="2" charset="-122"/>
                <a:ea typeface="宋体" panose="02010600030101010101" pitchFamily="2" charset="-122"/>
              </a:rPr>
              <a:t>3</a:t>
            </a:r>
            <a:r>
              <a:rPr lang="zh-CN" altLang="en-US" sz="2000" dirty="0">
                <a:solidFill>
                  <a:schemeClr val="tx1"/>
                </a:solidFill>
                <a:latin typeface="宋体" panose="02010600030101010101" pitchFamily="2" charset="-122"/>
                <a:ea typeface="宋体" panose="02010600030101010101" pitchFamily="2" charset="-122"/>
              </a:rPr>
              <a:t>天后，我们才可以把鱼苗放入池塘里。</a:t>
            </a:r>
            <a:endParaRPr lang="en-US" altLang="zh-CN" sz="2000" dirty="0">
              <a:solidFill>
                <a:schemeClr val="tx1"/>
              </a:solidFill>
              <a:latin typeface="宋体" panose="02010600030101010101" pitchFamily="2" charset="-122"/>
              <a:ea typeface="宋体" panose="02010600030101010101" pitchFamily="2" charset="-122"/>
            </a:endParaRPr>
          </a:p>
          <a:p>
            <a:endParaRPr lang="en-US" altLang="zh-CN" sz="2400" dirty="0">
              <a:solidFill>
                <a:schemeClr val="tx1"/>
              </a:solidFill>
              <a:latin typeface="宋体" panose="02010600030101010101" pitchFamily="2" charset="-122"/>
              <a:ea typeface="宋体" panose="02010600030101010101" pitchFamily="2" charset="-122"/>
            </a:endParaRPr>
          </a:p>
          <a:p>
            <a:endParaRPr lang="en-US" sz="2400" b="1" dirty="0">
              <a:solidFill>
                <a:schemeClr val="tx1"/>
              </a:solidFill>
              <a:latin typeface="宋体" panose="02010600030101010101" pitchFamily="2" charset="-122"/>
              <a:ea typeface="宋体" panose="02010600030101010101" pitchFamily="2" charset="-122"/>
            </a:endParaRPr>
          </a:p>
        </p:txBody>
      </p:sp>
      <p:sp>
        <p:nvSpPr>
          <p:cNvPr id="5" name="Rectangle 4">
            <a:extLst>
              <a:ext uri="{FF2B5EF4-FFF2-40B4-BE49-F238E27FC236}">
                <a16:creationId xmlns:a16="http://schemas.microsoft.com/office/drawing/2014/main" id="{E441D553-85E9-757D-F030-3A6469975438}"/>
              </a:ext>
            </a:extLst>
          </p:cNvPr>
          <p:cNvSpPr/>
          <p:nvPr/>
        </p:nvSpPr>
        <p:spPr>
          <a:xfrm>
            <a:off x="1439652" y="6453336"/>
            <a:ext cx="6264696" cy="366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宋体" panose="02010600030101010101" pitchFamily="2" charset="-122"/>
                <a:ea typeface="宋体" panose="02010600030101010101" pitchFamily="2" charset="-122"/>
              </a:rPr>
              <a:t>3</a:t>
            </a:r>
          </a:p>
        </p:txBody>
      </p:sp>
    </p:spTree>
  </p:cSld>
  <p:clrMapOvr>
    <a:masterClrMapping/>
  </p:clrMapOvr>
</p:sld>
</file>

<file path=ppt/theme/theme1.xml><?xml version="1.0" encoding="utf-8"?>
<a:theme xmlns:a="http://schemas.openxmlformats.org/drawingml/2006/main" name="Theme12">
  <a:themeElements>
    <a:clrScheme name="Theme1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12">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1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1707</TotalTime>
  <Words>3904</Words>
  <Application>Microsoft Office PowerPoint</Application>
  <PresentationFormat>On-screen Show (4:3)</PresentationFormat>
  <Paragraphs>250</Paragraphs>
  <Slides>27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宋体</vt:lpstr>
      <vt:lpstr>Aptos</vt:lpstr>
      <vt:lpstr>Arial</vt:lpstr>
      <vt:lpstr>Times New Roman</vt:lpstr>
      <vt:lpstr>Theme12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
  <dc:creator>Unknown Creator</dc:creator>
  <cp:keywords/>
  <dc:description/>
  <cp:lastModifiedBy>Horng Sok</cp:lastModifiedBy>
  <cp:revision>4</cp:revision>
  <dcterms:created xsi:type="dcterms:W3CDTF">2024-06-17T10:13:45Z</dcterms:created>
  <dcterms:modified xsi:type="dcterms:W3CDTF">2024-06-19T09:06:03Z</dcterms:modified>
  <cp:category/>
</cp:coreProperties>
</file>